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B38F86B-0075-A285-6BC5-A39A39C5FACD}" v="60" dt="2021-08-25T04:52:43.29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73" d="100"/>
          <a:sy n="73" d="100"/>
        </p:scale>
        <p:origin x="618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microsoft.com/office/2015/10/relationships/revisionInfo" Target="revisionInfo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microsoft.com/office/2016/11/relationships/changesInfo" Target="changesInfos/changesInfo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presProps" Target="presProps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theme" Target="theme/theme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aibhav Ambhire" userId="S::vaibhav13046@tsecedu.org::09ddf9ea-3199-4586-aea1-b2614813806f" providerId="AD" clId="Web-{6B38F86B-0075-A285-6BC5-A39A39C5FACD}"/>
    <pc:docChg chg="modSld">
      <pc:chgData name="Vaibhav Ambhire" userId="S::vaibhav13046@tsecedu.org::09ddf9ea-3199-4586-aea1-b2614813806f" providerId="AD" clId="Web-{6B38F86B-0075-A285-6BC5-A39A39C5FACD}" dt="2021-08-25T04:52:43.298" v="30"/>
      <pc:docMkLst>
        <pc:docMk/>
      </pc:docMkLst>
      <pc:sldChg chg="modSp addAnim modAnim">
        <pc:chgData name="Vaibhav Ambhire" userId="S::vaibhav13046@tsecedu.org::09ddf9ea-3199-4586-aea1-b2614813806f" providerId="AD" clId="Web-{6B38F86B-0075-A285-6BC5-A39A39C5FACD}" dt="2021-08-25T04:52:43.298" v="30"/>
        <pc:sldMkLst>
          <pc:docMk/>
          <pc:sldMk cId="4287106533" sldId="257"/>
        </pc:sldMkLst>
        <pc:spChg chg="mod">
          <ac:chgData name="Vaibhav Ambhire" userId="S::vaibhav13046@tsecedu.org::09ddf9ea-3199-4586-aea1-b2614813806f" providerId="AD" clId="Web-{6B38F86B-0075-A285-6BC5-A39A39C5FACD}" dt="2021-08-25T04:52:37.360" v="27" actId="20577"/>
          <ac:spMkLst>
            <pc:docMk/>
            <pc:sldMk cId="4287106533" sldId="257"/>
            <ac:spMk id="3" creationId="{CEC2EB08-91B8-4296-8037-5473B36DCDB2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C9C7C3-CF2C-47CE-BECC-176BD7C41D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93B702-2743-4B8D-9340-E6155AC0BB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5DAE40-65F7-4BC5-8EAF-99229FF998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E14F2-1F9A-4350-A989-DAEA88229112}" type="datetimeFigureOut">
              <a:rPr lang="en-IN" smtClean="0"/>
              <a:t>15-09-2022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0757DC-42A7-497D-9B32-5DB33DFB71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B67365-D795-4FBF-8FC2-7DDCD3B25B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FE733-E009-47D1-B86A-42BCB538D72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295185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359951-D533-4DE0-B540-C88BA8543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553389A-A2CF-4FB0-BE25-DCE848A835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269808-9EAA-41EA-BDB3-476BC88151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E14F2-1F9A-4350-A989-DAEA88229112}" type="datetimeFigureOut">
              <a:rPr lang="en-IN" smtClean="0"/>
              <a:t>15-09-2022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DBCB20-DBCE-492A-ABE6-D0CC940BD5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E6C5EA-E1C3-4725-AC98-B708AAD387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FE733-E009-47D1-B86A-42BCB538D72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26639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C2F1113-B52B-4265-88F9-B664B5420F2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FA1CBA8-5B46-48FE-AFD9-E52E5E4955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62CA48-4BE8-4BED-9B8E-FA93032E94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E14F2-1F9A-4350-A989-DAEA88229112}" type="datetimeFigureOut">
              <a:rPr lang="en-IN" smtClean="0"/>
              <a:t>15-09-2022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CBF555-EF9C-4928-BC00-AE36E6F7FF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E88383-E625-4288-813E-623FE916C4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FE733-E009-47D1-B86A-42BCB538D72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201558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32341F-28CC-450F-AB4B-4C6A96F0B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E7FCDD-572E-4274-9EE5-2471E0B14C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ED6FCE-B143-41A8-BE8E-E7FD39E0AA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E14F2-1F9A-4350-A989-DAEA88229112}" type="datetimeFigureOut">
              <a:rPr lang="en-IN" smtClean="0"/>
              <a:t>15-09-2022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F369E7-708F-4F59-98B1-DC1942DE6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4C4ABA-8AAB-4602-8B98-6E99EF691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FE733-E009-47D1-B86A-42BCB538D72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703479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9F74E-50C7-4335-A113-0024E0AD6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2F9D4A-F21D-4129-A3C9-606BEA0EA9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2C73E1-481D-436A-9CA8-5FC6BE6D50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E14F2-1F9A-4350-A989-DAEA88229112}" type="datetimeFigureOut">
              <a:rPr lang="en-IN" smtClean="0"/>
              <a:t>15-09-2022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511DC1-61F8-4452-9F7A-28D41A86B5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0EAD69-1D8D-4853-81C8-08E21D5E2E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FE733-E009-47D1-B86A-42BCB538D72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502462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4147F7-F39A-4290-AAF1-07E35A2BA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6C458F-9CC4-4C13-A35F-E4998AC229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42B18B-66CC-4722-83DC-47EA423C06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C483A7-FAB7-49F2-ACD2-E487F34051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E14F2-1F9A-4350-A989-DAEA88229112}" type="datetimeFigureOut">
              <a:rPr lang="en-IN" smtClean="0"/>
              <a:t>15-09-2022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11F3C2-485D-4724-96B3-485BC9ACDB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666D4B-6C80-44A1-962B-4DCCC4470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FE733-E009-47D1-B86A-42BCB538D72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966913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42488-6786-44C1-A941-FD9BD42B7A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884327-D1C0-4BED-A00D-CCF600F548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F6D845-C513-4A45-93C4-CA2EECAE97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BF176F1-DD93-4565-A2BE-1B1CCC7D78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16701A9-41F9-45CF-B16E-732220C267D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BBE9957-6C58-4175-BE7D-69AE18A161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E14F2-1F9A-4350-A989-DAEA88229112}" type="datetimeFigureOut">
              <a:rPr lang="en-IN" smtClean="0"/>
              <a:t>15-09-2022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349624-098F-4B3C-9619-0F713E1157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160C16B-0CB3-4FDC-9309-4A92A2F8EF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FE733-E009-47D1-B86A-42BCB538D72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708006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2139E8-5108-4C0D-9A20-7C93A1602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ECB1D7A-91C0-49BE-B864-6459668210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E14F2-1F9A-4350-A989-DAEA88229112}" type="datetimeFigureOut">
              <a:rPr lang="en-IN" smtClean="0"/>
              <a:t>15-09-2022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E4A39F-D90B-4C5A-BC11-16C10915A9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29B911-52CD-4DB7-A8DE-3BBAE853AD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FE733-E009-47D1-B86A-42BCB538D72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785409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E2B847C-C723-4A82-8507-6FCBEBC593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E14F2-1F9A-4350-A989-DAEA88229112}" type="datetimeFigureOut">
              <a:rPr lang="en-IN" smtClean="0"/>
              <a:t>15-09-2022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8FC669D-64EB-4A5A-90BC-669E07CE3B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D5A863-5756-4B6E-9B95-D681AF7EA1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FE733-E009-47D1-B86A-42BCB538D72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01360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5233F-4811-472D-B8E9-8D4A3D565D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443FB0-AC2A-4CAF-B3AB-B151BDBD45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FFDD7D-8105-49DF-B157-DF135C66A8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F46F07-123E-42AD-9F0E-28DE99A5BA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E14F2-1F9A-4350-A989-DAEA88229112}" type="datetimeFigureOut">
              <a:rPr lang="en-IN" smtClean="0"/>
              <a:t>15-09-2022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937430-B223-4F11-845C-E3CC90B301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F33562-EF1D-4E6A-9C4E-109091E7D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FE733-E009-47D1-B86A-42BCB538D72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602268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D1E336-175D-4617-B761-8F362F18C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96CE09-CD8B-45E7-B59E-80D91ABAA7C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7AEFD5-423F-40A9-BA36-3695F2D2C4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9A1A14-92C9-42FC-8EF0-F8ADE62BA9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E14F2-1F9A-4350-A989-DAEA88229112}" type="datetimeFigureOut">
              <a:rPr lang="en-IN" smtClean="0"/>
              <a:t>15-09-2022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B4E29B-8BB3-4B42-B158-76B4166463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D2B7CE-A327-4823-BCA7-DA8A529EDC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FE733-E009-47D1-B86A-42BCB538D72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119599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B592B76-1625-46E1-8BCE-02D3C53370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E9DB52-9323-4782-B860-39DF7B9889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8E3475-708D-4518-8F24-5E39F0CE470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8E14F2-1F9A-4350-A989-DAEA88229112}" type="datetimeFigureOut">
              <a:rPr lang="en-IN" smtClean="0"/>
              <a:t>15-09-2022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161441-3DFB-4663-B65C-C032528DAA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81D138-51D7-4AAD-B009-7CD6432508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CFE733-E009-47D1-B86A-42BCB538D72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913656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gif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gif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gif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1C3DDE-EAF1-4D11-B8CB-7196A6CBA18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Java Script</a:t>
            </a:r>
            <a:endParaRPr lang="en-IN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52CD05-B0A3-4C62-810D-6AD689C731C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Module 2</a:t>
            </a:r>
            <a:endParaRPr lang="en-IN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24100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FB833-110A-4231-82EA-F52BF99D7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375" y="196678"/>
            <a:ext cx="6281691" cy="771217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chemeClr val="accent1">
                    <a:lumMod val="50000"/>
                  </a:schemeClr>
                </a:solidFill>
              </a:rPr>
              <a:t>Where to write JavaScript code?</a:t>
            </a:r>
            <a:endParaRPr lang="en-IN" sz="3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B16D11-E557-4DE5-9177-C937D578A93C}"/>
              </a:ext>
            </a:extLst>
          </p:cNvPr>
          <p:cNvSpPr txBox="1"/>
          <p:nvPr/>
        </p:nvSpPr>
        <p:spPr>
          <a:xfrm>
            <a:off x="213805" y="967895"/>
            <a:ext cx="6372688" cy="429348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300" dirty="0">
                <a:latin typeface="Consolas" panose="020B0609020204030204" pitchFamily="49" charset="0"/>
              </a:rPr>
              <a:t>&lt;!DOCTYPE html&gt;</a:t>
            </a:r>
          </a:p>
          <a:p>
            <a:r>
              <a:rPr lang="en-IN" sz="1300" dirty="0">
                <a:latin typeface="Consolas" panose="020B0609020204030204" pitchFamily="49" charset="0"/>
              </a:rPr>
              <a:t>&lt;html&gt;</a:t>
            </a:r>
          </a:p>
          <a:p>
            <a:r>
              <a:rPr lang="en-IN" sz="1300" dirty="0">
                <a:latin typeface="Consolas" panose="020B0609020204030204" pitchFamily="49" charset="0"/>
              </a:rPr>
              <a:t>&lt;head&gt;</a:t>
            </a:r>
          </a:p>
          <a:p>
            <a:endParaRPr lang="en-IN" sz="1300" dirty="0">
              <a:latin typeface="Consolas" panose="020B0609020204030204" pitchFamily="49" charset="0"/>
            </a:endParaRPr>
          </a:p>
          <a:p>
            <a:r>
              <a:rPr lang="en-IN" sz="1300" b="1" dirty="0">
                <a:solidFill>
                  <a:srgbClr val="7030A0"/>
                </a:solidFill>
                <a:latin typeface="Consolas" panose="020B0609020204030204" pitchFamily="49" charset="0"/>
              </a:rPr>
              <a:t>&lt;script&gt;</a:t>
            </a:r>
          </a:p>
          <a:p>
            <a:r>
              <a:rPr lang="en-IN" sz="1300" b="1" dirty="0">
                <a:solidFill>
                  <a:srgbClr val="7030A0"/>
                </a:solidFill>
                <a:latin typeface="Consolas" panose="020B0609020204030204" pitchFamily="49" charset="0"/>
              </a:rPr>
              <a:t>function </a:t>
            </a:r>
            <a:r>
              <a:rPr lang="en-IN" sz="1300" b="1" dirty="0" err="1">
                <a:solidFill>
                  <a:srgbClr val="7030A0"/>
                </a:solidFill>
                <a:latin typeface="Consolas" panose="020B0609020204030204" pitchFamily="49" charset="0"/>
              </a:rPr>
              <a:t>myFunction</a:t>
            </a:r>
            <a:r>
              <a:rPr lang="en-IN" sz="1300" b="1" dirty="0">
                <a:solidFill>
                  <a:srgbClr val="7030A0"/>
                </a:solidFill>
                <a:latin typeface="Consolas" panose="020B0609020204030204" pitchFamily="49" charset="0"/>
              </a:rPr>
              <a:t>() {</a:t>
            </a:r>
          </a:p>
          <a:p>
            <a:r>
              <a:rPr lang="en-IN" sz="1300" b="1" dirty="0">
                <a:solidFill>
                  <a:srgbClr val="7030A0"/>
                </a:solidFill>
                <a:latin typeface="Consolas" panose="020B0609020204030204" pitchFamily="49" charset="0"/>
              </a:rPr>
              <a:t>  </a:t>
            </a:r>
            <a:r>
              <a:rPr lang="en-IN" sz="1300" b="1" dirty="0" err="1">
                <a:solidFill>
                  <a:srgbClr val="7030A0"/>
                </a:solidFill>
                <a:latin typeface="Consolas" panose="020B0609020204030204" pitchFamily="49" charset="0"/>
              </a:rPr>
              <a:t>document.getElementById</a:t>
            </a:r>
            <a:r>
              <a:rPr lang="en-IN" sz="1300" b="1" dirty="0">
                <a:solidFill>
                  <a:srgbClr val="7030A0"/>
                </a:solidFill>
                <a:latin typeface="Consolas" panose="020B0609020204030204" pitchFamily="49" charset="0"/>
              </a:rPr>
              <a:t>("demo").</a:t>
            </a:r>
            <a:r>
              <a:rPr lang="en-IN" sz="1300" b="1" dirty="0" err="1">
                <a:solidFill>
                  <a:srgbClr val="7030A0"/>
                </a:solidFill>
                <a:latin typeface="Consolas" panose="020B0609020204030204" pitchFamily="49" charset="0"/>
              </a:rPr>
              <a:t>innerHTML</a:t>
            </a:r>
            <a:r>
              <a:rPr lang="en-IN" sz="1300" b="1" dirty="0">
                <a:solidFill>
                  <a:srgbClr val="7030A0"/>
                </a:solidFill>
                <a:latin typeface="Consolas" panose="020B0609020204030204" pitchFamily="49" charset="0"/>
              </a:rPr>
              <a:t> = "Paragraph changed.";</a:t>
            </a:r>
          </a:p>
          <a:p>
            <a:r>
              <a:rPr lang="en-IN" sz="1300" b="1" dirty="0">
                <a:solidFill>
                  <a:srgbClr val="7030A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IN" sz="1300" b="1" dirty="0">
                <a:solidFill>
                  <a:srgbClr val="7030A0"/>
                </a:solidFill>
                <a:latin typeface="Consolas" panose="020B0609020204030204" pitchFamily="49" charset="0"/>
              </a:rPr>
              <a:t>&lt;/script&gt;</a:t>
            </a:r>
          </a:p>
          <a:p>
            <a:endParaRPr lang="en-IN" sz="1300" b="1" dirty="0">
              <a:solidFill>
                <a:srgbClr val="7030A0"/>
              </a:solidFill>
              <a:latin typeface="Consolas" panose="020B0609020204030204" pitchFamily="49" charset="0"/>
            </a:endParaRPr>
          </a:p>
          <a:p>
            <a:r>
              <a:rPr lang="en-IN" sz="1300" dirty="0">
                <a:latin typeface="Consolas" panose="020B0609020204030204" pitchFamily="49" charset="0"/>
              </a:rPr>
              <a:t>&lt;/head&gt;</a:t>
            </a:r>
          </a:p>
          <a:p>
            <a:r>
              <a:rPr lang="en-IN" sz="1300" dirty="0">
                <a:latin typeface="Consolas" panose="020B0609020204030204" pitchFamily="49" charset="0"/>
              </a:rPr>
              <a:t>&lt;body&gt;</a:t>
            </a:r>
          </a:p>
          <a:p>
            <a:endParaRPr lang="en-IN" sz="1300" dirty="0">
              <a:latin typeface="Consolas" panose="020B0609020204030204" pitchFamily="49" charset="0"/>
            </a:endParaRPr>
          </a:p>
          <a:p>
            <a:r>
              <a:rPr lang="en-IN" sz="1300" dirty="0">
                <a:latin typeface="Consolas" panose="020B0609020204030204" pitchFamily="49" charset="0"/>
              </a:rPr>
              <a:t>&lt;h2&gt;JavaScript in Head&lt;/h2&gt;</a:t>
            </a:r>
          </a:p>
          <a:p>
            <a:endParaRPr lang="en-IN" sz="1300" dirty="0">
              <a:latin typeface="Consolas" panose="020B0609020204030204" pitchFamily="49" charset="0"/>
            </a:endParaRPr>
          </a:p>
          <a:p>
            <a:r>
              <a:rPr lang="en-IN" sz="1300" dirty="0">
                <a:latin typeface="Consolas" panose="020B0609020204030204" pitchFamily="49" charset="0"/>
              </a:rPr>
              <a:t>&lt;p id="demo"&gt;A Paragraph.&lt;/p&gt;</a:t>
            </a:r>
          </a:p>
          <a:p>
            <a:endParaRPr lang="en-IN" sz="1300" dirty="0">
              <a:latin typeface="Consolas" panose="020B0609020204030204" pitchFamily="49" charset="0"/>
            </a:endParaRPr>
          </a:p>
          <a:p>
            <a:r>
              <a:rPr lang="en-IN" sz="1300" dirty="0">
                <a:latin typeface="Consolas" panose="020B0609020204030204" pitchFamily="49" charset="0"/>
              </a:rPr>
              <a:t>&lt;button type="button" onclick</a:t>
            </a:r>
            <a:r>
              <a:rPr lang="en-IN" sz="1300" dirty="0">
                <a:solidFill>
                  <a:srgbClr val="FF0000"/>
                </a:solidFill>
                <a:latin typeface="Consolas" panose="020B0609020204030204" pitchFamily="49" charset="0"/>
              </a:rPr>
              <a:t>="</a:t>
            </a:r>
            <a:r>
              <a:rPr lang="en-IN" sz="1300" dirty="0" err="1">
                <a:solidFill>
                  <a:srgbClr val="FF0000"/>
                </a:solidFill>
                <a:latin typeface="Consolas" panose="020B0609020204030204" pitchFamily="49" charset="0"/>
              </a:rPr>
              <a:t>myFunction</a:t>
            </a:r>
            <a:r>
              <a:rPr lang="en-IN" sz="1300" dirty="0">
                <a:solidFill>
                  <a:srgbClr val="FF0000"/>
                </a:solidFill>
                <a:latin typeface="Consolas" panose="020B0609020204030204" pitchFamily="49" charset="0"/>
              </a:rPr>
              <a:t>()"</a:t>
            </a:r>
            <a:r>
              <a:rPr lang="en-IN" sz="1300" dirty="0">
                <a:latin typeface="Consolas" panose="020B0609020204030204" pitchFamily="49" charset="0"/>
              </a:rPr>
              <a:t>&gt;Try it&lt;/button&gt;</a:t>
            </a:r>
          </a:p>
          <a:p>
            <a:endParaRPr lang="en-IN" sz="1300" dirty="0">
              <a:latin typeface="Consolas" panose="020B0609020204030204" pitchFamily="49" charset="0"/>
            </a:endParaRPr>
          </a:p>
          <a:p>
            <a:r>
              <a:rPr lang="en-IN" sz="1300" dirty="0">
                <a:latin typeface="Consolas" panose="020B0609020204030204" pitchFamily="49" charset="0"/>
              </a:rPr>
              <a:t>&lt;/body&gt;</a:t>
            </a:r>
          </a:p>
          <a:p>
            <a:r>
              <a:rPr lang="en-IN" sz="1300" dirty="0">
                <a:latin typeface="Consolas" panose="020B0609020204030204" pitchFamily="49" charset="0"/>
              </a:rPr>
              <a:t>&lt;/html&gt;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44D785-81BE-4968-98D6-CE8C009BB65F}"/>
              </a:ext>
            </a:extLst>
          </p:cNvPr>
          <p:cNvSpPr txBox="1"/>
          <p:nvPr/>
        </p:nvSpPr>
        <p:spPr>
          <a:xfrm>
            <a:off x="6977848" y="1150107"/>
            <a:ext cx="5095783" cy="3788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A JavaScript function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It is a block of JavaScript code, that can be executed when "called" for.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Example: a function can be called when an event occurs, like when the user clicks a button.</a:t>
            </a:r>
          </a:p>
          <a:p>
            <a:pPr>
              <a:lnSpc>
                <a:spcPct val="150000"/>
              </a:lnSpc>
            </a:pP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Script is written in the head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4FFCF2D-7B02-47A8-A1D3-BAEEA29530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25502" r="26748" b="55857"/>
          <a:stretch/>
        </p:blipFill>
        <p:spPr>
          <a:xfrm>
            <a:off x="241177" y="5393402"/>
            <a:ext cx="2834936" cy="127838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42AE17C-C332-4360-89C6-789C58DB88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202" t="25281" r="27055" b="56511"/>
          <a:stretch/>
        </p:blipFill>
        <p:spPr>
          <a:xfrm>
            <a:off x="3813701" y="5423116"/>
            <a:ext cx="2772792" cy="1248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751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FB833-110A-4231-82EA-F52BF99D7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430" y="71023"/>
            <a:ext cx="7483878" cy="780094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chemeClr val="accent1">
                    <a:lumMod val="50000"/>
                  </a:schemeClr>
                </a:solidFill>
              </a:rPr>
              <a:t>The onload and </a:t>
            </a:r>
            <a:r>
              <a:rPr lang="en-US" sz="3600" b="1" dirty="0" err="1">
                <a:solidFill>
                  <a:schemeClr val="accent1">
                    <a:lumMod val="50000"/>
                  </a:schemeClr>
                </a:solidFill>
              </a:rPr>
              <a:t>onunload</a:t>
            </a:r>
            <a:r>
              <a:rPr lang="en-US" sz="3600" b="1" dirty="0">
                <a:solidFill>
                  <a:schemeClr val="accent1">
                    <a:lumMod val="50000"/>
                  </a:schemeClr>
                </a:solidFill>
              </a:rPr>
              <a:t> Events</a:t>
            </a:r>
            <a:endParaRPr lang="en-IN" sz="3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911FCF-C4BD-412F-89A4-B4ABBCD09543}"/>
              </a:ext>
            </a:extLst>
          </p:cNvPr>
          <p:cNvSpPr txBox="1"/>
          <p:nvPr/>
        </p:nvSpPr>
        <p:spPr>
          <a:xfrm>
            <a:off x="79897" y="1105266"/>
            <a:ext cx="7483878" cy="38164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lvl="0"/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&lt;!DOCTYPE html&gt;</a:t>
            </a:r>
          </a:p>
          <a:p>
            <a:pPr lvl="0"/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&lt;html&gt;</a:t>
            </a:r>
          </a:p>
          <a:p>
            <a:pPr lvl="0"/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&lt;body </a:t>
            </a:r>
            <a:r>
              <a:rPr lang="en-IN" sz="1100" b="1" dirty="0">
                <a:solidFill>
                  <a:srgbClr val="FF0000"/>
                </a:solidFill>
                <a:latin typeface="Consolas" panose="020B0609020204030204" pitchFamily="49" charset="0"/>
              </a:rPr>
              <a:t>onload="</a:t>
            </a:r>
            <a:r>
              <a:rPr lang="en-IN" sz="11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checkCookies</a:t>
            </a:r>
            <a:r>
              <a:rPr lang="en-IN" sz="1100" b="1" dirty="0">
                <a:solidFill>
                  <a:srgbClr val="FF0000"/>
                </a:solidFill>
                <a:latin typeface="Consolas" panose="020B0609020204030204" pitchFamily="49" charset="0"/>
              </a:rPr>
              <a:t>()"</a:t>
            </a:r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&gt;</a:t>
            </a:r>
          </a:p>
          <a:p>
            <a:pPr lvl="0"/>
            <a:endParaRPr lang="en-IN" sz="11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lvl="0"/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&lt;h2&gt;JavaScript HTML Events&lt;/h2&gt;</a:t>
            </a:r>
          </a:p>
          <a:p>
            <a:pPr lvl="0"/>
            <a:endParaRPr lang="en-IN" sz="11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lvl="0"/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&lt;p id="demo"&gt;&lt;/p&gt;</a:t>
            </a:r>
          </a:p>
          <a:p>
            <a:pPr lvl="0"/>
            <a:endParaRPr lang="en-IN" sz="11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lvl="0"/>
            <a:r>
              <a:rPr lang="en-IN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&lt;script&gt;</a:t>
            </a:r>
          </a:p>
          <a:p>
            <a:pPr lvl="0"/>
            <a:r>
              <a:rPr lang="en-IN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function </a:t>
            </a:r>
            <a:r>
              <a:rPr lang="en-IN" sz="1100" b="1" dirty="0" err="1">
                <a:solidFill>
                  <a:srgbClr val="7030A0"/>
                </a:solidFill>
                <a:latin typeface="Consolas" panose="020B0609020204030204" pitchFamily="49" charset="0"/>
              </a:rPr>
              <a:t>checkCookies</a:t>
            </a:r>
            <a:r>
              <a:rPr lang="en-IN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() {</a:t>
            </a:r>
          </a:p>
          <a:p>
            <a:pPr lvl="0"/>
            <a:r>
              <a:rPr lang="en-IN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  var text = "";</a:t>
            </a:r>
          </a:p>
          <a:p>
            <a:pPr lvl="0"/>
            <a:r>
              <a:rPr lang="en-IN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  if (</a:t>
            </a:r>
            <a:r>
              <a:rPr lang="en-IN" sz="1100" b="1" dirty="0" err="1">
                <a:solidFill>
                  <a:srgbClr val="7030A0"/>
                </a:solidFill>
                <a:latin typeface="Consolas" panose="020B0609020204030204" pitchFamily="49" charset="0"/>
              </a:rPr>
              <a:t>navigator.cookieEnabled</a:t>
            </a:r>
            <a:r>
              <a:rPr lang="en-IN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 == true) {</a:t>
            </a:r>
          </a:p>
          <a:p>
            <a:pPr lvl="0"/>
            <a:r>
              <a:rPr lang="en-IN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    text = "Cookies are enabled.";</a:t>
            </a:r>
          </a:p>
          <a:p>
            <a:pPr lvl="0"/>
            <a:r>
              <a:rPr lang="en-IN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  } else {</a:t>
            </a:r>
          </a:p>
          <a:p>
            <a:pPr lvl="0"/>
            <a:r>
              <a:rPr lang="en-IN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    text = "Cookies are not enabled.";</a:t>
            </a:r>
          </a:p>
          <a:p>
            <a:pPr lvl="0"/>
            <a:r>
              <a:rPr lang="en-IN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  }</a:t>
            </a:r>
          </a:p>
          <a:p>
            <a:pPr lvl="0"/>
            <a:r>
              <a:rPr lang="en-IN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  </a:t>
            </a:r>
            <a:r>
              <a:rPr lang="en-IN" sz="1100" b="1" dirty="0" err="1">
                <a:solidFill>
                  <a:srgbClr val="7030A0"/>
                </a:solidFill>
                <a:latin typeface="Consolas" panose="020B0609020204030204" pitchFamily="49" charset="0"/>
              </a:rPr>
              <a:t>document.getElementById</a:t>
            </a:r>
            <a:r>
              <a:rPr lang="en-IN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("demo").</a:t>
            </a:r>
            <a:r>
              <a:rPr lang="en-IN" sz="1100" b="1" dirty="0" err="1">
                <a:solidFill>
                  <a:srgbClr val="7030A0"/>
                </a:solidFill>
                <a:latin typeface="Consolas" panose="020B0609020204030204" pitchFamily="49" charset="0"/>
              </a:rPr>
              <a:t>innerHTML</a:t>
            </a:r>
            <a:r>
              <a:rPr lang="en-IN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 = text;</a:t>
            </a:r>
          </a:p>
          <a:p>
            <a:pPr lvl="0"/>
            <a:r>
              <a:rPr lang="en-IN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}</a:t>
            </a:r>
          </a:p>
          <a:p>
            <a:pPr lvl="0"/>
            <a:r>
              <a:rPr lang="en-IN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&lt;/script&gt;</a:t>
            </a:r>
          </a:p>
          <a:p>
            <a:pPr lvl="0"/>
            <a:endParaRPr lang="en-IN" sz="11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lvl="0"/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&lt;/body&gt;</a:t>
            </a:r>
          </a:p>
          <a:p>
            <a:pPr lvl="0"/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&lt;/html&gt; 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F57D783-9719-4A2F-9AF2-BF1C10AF60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38981" y="395715"/>
            <a:ext cx="3929850" cy="5792021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The onload and </a:t>
            </a:r>
            <a:r>
              <a:rPr lang="en-US" sz="1600" dirty="0" err="1">
                <a:solidFill>
                  <a:schemeClr val="accent1">
                    <a:lumMod val="50000"/>
                  </a:schemeClr>
                </a:solidFill>
              </a:rPr>
              <a:t>onunload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 events are triggered when the user enters or leaves the page.</a:t>
            </a:r>
          </a:p>
          <a:p>
            <a:pPr>
              <a:lnSpc>
                <a:spcPct val="150000"/>
              </a:lnSpc>
              <a:buClr>
                <a:schemeClr val="accent2"/>
              </a:buClr>
            </a:pPr>
            <a:endParaRPr lang="en-US" sz="1600" dirty="0">
              <a:solidFill>
                <a:schemeClr val="accent1">
                  <a:lumMod val="50000"/>
                </a:schemeClr>
              </a:solidFill>
            </a:endParaRPr>
          </a:p>
          <a:p>
            <a:pPr marL="0" indent="0">
              <a:lnSpc>
                <a:spcPct val="150000"/>
              </a:lnSpc>
              <a:buClr>
                <a:schemeClr val="accent2"/>
              </a:buClr>
              <a:buNone/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The onload event: </a:t>
            </a:r>
          </a:p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Used to check the visitor's browser type and browser version</a:t>
            </a:r>
          </a:p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load the proper version of the web page based on the information.</a:t>
            </a:r>
          </a:p>
          <a:p>
            <a:pPr>
              <a:lnSpc>
                <a:spcPct val="150000"/>
              </a:lnSpc>
              <a:buClr>
                <a:schemeClr val="accent2"/>
              </a:buClr>
            </a:pPr>
            <a:endParaRPr lang="en-US" sz="1600" dirty="0">
              <a:solidFill>
                <a:schemeClr val="accent1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The onload and </a:t>
            </a:r>
            <a:r>
              <a:rPr lang="en-US" sz="1600" dirty="0" err="1">
                <a:solidFill>
                  <a:schemeClr val="accent1">
                    <a:lumMod val="50000"/>
                  </a:schemeClr>
                </a:solidFill>
              </a:rPr>
              <a:t>onunload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 events can be used to deal with cookies.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267924-A63E-4B1C-8369-36327B7AFB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25243" r="25146" b="57282"/>
          <a:stretch/>
        </p:blipFill>
        <p:spPr>
          <a:xfrm>
            <a:off x="423169" y="5255581"/>
            <a:ext cx="3030245" cy="1198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35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build="p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FB833-110A-4231-82EA-F52BF99D7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430" y="71023"/>
            <a:ext cx="7483878" cy="780094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chemeClr val="accent1">
                    <a:lumMod val="50000"/>
                  </a:schemeClr>
                </a:solidFill>
              </a:rPr>
              <a:t>The </a:t>
            </a:r>
            <a:r>
              <a:rPr lang="en-US" sz="3600" b="1" dirty="0" err="1">
                <a:solidFill>
                  <a:schemeClr val="accent1">
                    <a:lumMod val="50000"/>
                  </a:schemeClr>
                </a:solidFill>
              </a:rPr>
              <a:t>onchange</a:t>
            </a:r>
            <a:r>
              <a:rPr lang="en-US" sz="3600" b="1" dirty="0">
                <a:solidFill>
                  <a:schemeClr val="accent1">
                    <a:lumMod val="50000"/>
                  </a:schemeClr>
                </a:solidFill>
              </a:rPr>
              <a:t> Events</a:t>
            </a:r>
            <a:endParaRPr lang="en-IN" sz="3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911FCF-C4BD-412F-89A4-B4ABBCD09543}"/>
              </a:ext>
            </a:extLst>
          </p:cNvPr>
          <p:cNvSpPr txBox="1"/>
          <p:nvPr/>
        </p:nvSpPr>
        <p:spPr>
          <a:xfrm>
            <a:off x="79897" y="1105266"/>
            <a:ext cx="7483878" cy="313932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lvl="0"/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&lt;!DOCTYPE html&gt;</a:t>
            </a:r>
          </a:p>
          <a:p>
            <a:pPr lvl="0"/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&lt;html&gt;</a:t>
            </a:r>
          </a:p>
          <a:p>
            <a:pPr lvl="0"/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&lt;body&gt;</a:t>
            </a:r>
          </a:p>
          <a:p>
            <a:pPr lvl="0"/>
            <a:endParaRPr lang="en-IN" sz="11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lvl="0"/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&lt;h2&gt;JavaScript HTML Events&lt;/h2&gt;</a:t>
            </a:r>
          </a:p>
          <a:p>
            <a:pPr lvl="0"/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Enter your name: &lt;input type="text" id="</a:t>
            </a:r>
            <a:r>
              <a:rPr lang="en-IN" sz="1100" dirty="0" err="1">
                <a:solidFill>
                  <a:prstClr val="black"/>
                </a:solidFill>
                <a:latin typeface="Consolas" panose="020B0609020204030204" pitchFamily="49" charset="0"/>
              </a:rPr>
              <a:t>fname</a:t>
            </a:r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" </a:t>
            </a:r>
            <a:r>
              <a:rPr lang="en-IN" sz="1100" dirty="0" err="1">
                <a:solidFill>
                  <a:srgbClr val="FF0000"/>
                </a:solidFill>
                <a:latin typeface="Consolas" panose="020B0609020204030204" pitchFamily="49" charset="0"/>
              </a:rPr>
              <a:t>onchange</a:t>
            </a:r>
            <a:r>
              <a:rPr lang="en-IN" sz="1100" dirty="0">
                <a:solidFill>
                  <a:srgbClr val="FF0000"/>
                </a:solidFill>
                <a:latin typeface="Consolas" panose="020B0609020204030204" pitchFamily="49" charset="0"/>
              </a:rPr>
              <a:t>="</a:t>
            </a:r>
            <a:r>
              <a:rPr lang="en-IN" sz="1100" dirty="0" err="1">
                <a:solidFill>
                  <a:srgbClr val="FF0000"/>
                </a:solidFill>
                <a:latin typeface="Consolas" panose="020B0609020204030204" pitchFamily="49" charset="0"/>
              </a:rPr>
              <a:t>upperCase</a:t>
            </a:r>
            <a:r>
              <a:rPr lang="en-IN" sz="1100" dirty="0">
                <a:solidFill>
                  <a:srgbClr val="FF0000"/>
                </a:solidFill>
                <a:latin typeface="Consolas" panose="020B0609020204030204" pitchFamily="49" charset="0"/>
              </a:rPr>
              <a:t>()"</a:t>
            </a:r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&gt;</a:t>
            </a:r>
          </a:p>
          <a:p>
            <a:pPr lvl="0"/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&lt;p&gt;When you leave the input field, a function is triggered which transforms the input text to upper case.&lt;/p&gt;</a:t>
            </a:r>
          </a:p>
          <a:p>
            <a:pPr lvl="0"/>
            <a:endParaRPr lang="en-IN" sz="11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lvl="0"/>
            <a:r>
              <a:rPr lang="en-IN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&lt;script&gt;</a:t>
            </a:r>
          </a:p>
          <a:p>
            <a:pPr lvl="0"/>
            <a:r>
              <a:rPr lang="en-IN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function </a:t>
            </a:r>
            <a:r>
              <a:rPr lang="en-IN" sz="1100" b="1" dirty="0" err="1">
                <a:solidFill>
                  <a:srgbClr val="7030A0"/>
                </a:solidFill>
                <a:latin typeface="Consolas" panose="020B0609020204030204" pitchFamily="49" charset="0"/>
              </a:rPr>
              <a:t>upperCase</a:t>
            </a:r>
            <a:r>
              <a:rPr lang="en-IN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() {</a:t>
            </a:r>
          </a:p>
          <a:p>
            <a:pPr lvl="0"/>
            <a:r>
              <a:rPr lang="en-IN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  </a:t>
            </a:r>
            <a:r>
              <a:rPr lang="en-IN" sz="1100" b="1" dirty="0" err="1">
                <a:solidFill>
                  <a:srgbClr val="7030A0"/>
                </a:solidFill>
                <a:latin typeface="Consolas" panose="020B0609020204030204" pitchFamily="49" charset="0"/>
              </a:rPr>
              <a:t>const</a:t>
            </a:r>
            <a:r>
              <a:rPr lang="en-IN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 x = </a:t>
            </a:r>
            <a:r>
              <a:rPr lang="en-IN" sz="1100" b="1" dirty="0" err="1">
                <a:solidFill>
                  <a:srgbClr val="7030A0"/>
                </a:solidFill>
                <a:latin typeface="Consolas" panose="020B0609020204030204" pitchFamily="49" charset="0"/>
              </a:rPr>
              <a:t>document.getElementById</a:t>
            </a:r>
            <a:r>
              <a:rPr lang="en-IN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("</a:t>
            </a:r>
            <a:r>
              <a:rPr lang="en-IN" sz="1100" b="1" dirty="0" err="1">
                <a:solidFill>
                  <a:srgbClr val="7030A0"/>
                </a:solidFill>
                <a:latin typeface="Consolas" panose="020B0609020204030204" pitchFamily="49" charset="0"/>
              </a:rPr>
              <a:t>fname</a:t>
            </a:r>
            <a:r>
              <a:rPr lang="en-IN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");</a:t>
            </a:r>
          </a:p>
          <a:p>
            <a:pPr lvl="0"/>
            <a:r>
              <a:rPr lang="en-IN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  </a:t>
            </a:r>
            <a:r>
              <a:rPr lang="en-IN" sz="1100" b="1" dirty="0" err="1">
                <a:solidFill>
                  <a:srgbClr val="7030A0"/>
                </a:solidFill>
                <a:latin typeface="Consolas" panose="020B0609020204030204" pitchFamily="49" charset="0"/>
              </a:rPr>
              <a:t>x.value</a:t>
            </a:r>
            <a:r>
              <a:rPr lang="en-IN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 = </a:t>
            </a:r>
            <a:r>
              <a:rPr lang="en-IN" sz="1100" b="1" dirty="0" err="1">
                <a:solidFill>
                  <a:srgbClr val="7030A0"/>
                </a:solidFill>
                <a:latin typeface="Consolas" panose="020B0609020204030204" pitchFamily="49" charset="0"/>
              </a:rPr>
              <a:t>x.value.toUpperCase</a:t>
            </a:r>
            <a:r>
              <a:rPr lang="en-IN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();</a:t>
            </a:r>
          </a:p>
          <a:p>
            <a:pPr lvl="0"/>
            <a:r>
              <a:rPr lang="en-IN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}</a:t>
            </a:r>
          </a:p>
          <a:p>
            <a:pPr lvl="0"/>
            <a:r>
              <a:rPr lang="en-IN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&lt;/script&gt;</a:t>
            </a:r>
          </a:p>
          <a:p>
            <a:pPr lvl="0"/>
            <a:endParaRPr lang="en-IN" sz="11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lvl="0"/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&lt;/body&gt;</a:t>
            </a:r>
          </a:p>
          <a:p>
            <a:pPr lvl="0"/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&lt;/html&gt;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F57D783-9719-4A2F-9AF2-BF1C10AF60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38981" y="395715"/>
            <a:ext cx="3929850" cy="5792021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The </a:t>
            </a:r>
            <a:r>
              <a:rPr lang="en-US" sz="1600" dirty="0" err="1">
                <a:solidFill>
                  <a:schemeClr val="accent1">
                    <a:lumMod val="50000"/>
                  </a:schemeClr>
                </a:solidFill>
              </a:rPr>
              <a:t>onchange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 event is often used in combination with validation of input fields.</a:t>
            </a:r>
          </a:p>
          <a:p>
            <a:pPr>
              <a:lnSpc>
                <a:spcPct val="150000"/>
              </a:lnSpc>
              <a:buClr>
                <a:schemeClr val="accent2"/>
              </a:buClr>
            </a:pPr>
            <a:endParaRPr lang="en-US" sz="1600" dirty="0">
              <a:solidFill>
                <a:schemeClr val="accent1">
                  <a:lumMod val="50000"/>
                </a:schemeClr>
              </a:solidFill>
            </a:endParaRPr>
          </a:p>
          <a:p>
            <a:pPr marL="0" indent="0">
              <a:lnSpc>
                <a:spcPct val="150000"/>
              </a:lnSpc>
              <a:buClr>
                <a:schemeClr val="accent2"/>
              </a:buClr>
              <a:buNone/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In the example </a:t>
            </a:r>
          </a:p>
          <a:p>
            <a:pPr marL="0" indent="0">
              <a:lnSpc>
                <a:spcPct val="150000"/>
              </a:lnSpc>
              <a:buClr>
                <a:schemeClr val="accent2"/>
              </a:buClr>
              <a:buNone/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The </a:t>
            </a:r>
            <a:r>
              <a:rPr lang="en-US" sz="1600" dirty="0" err="1">
                <a:solidFill>
                  <a:schemeClr val="accent1">
                    <a:lumMod val="50000"/>
                  </a:schemeClr>
                </a:solidFill>
              </a:rPr>
              <a:t>upperCase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() function will be called when a user changes the content of an input field.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DDC1AE1-52B9-4800-9A0D-9E492057AC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24450" r="3471" b="50000"/>
          <a:stretch/>
        </p:blipFill>
        <p:spPr>
          <a:xfrm>
            <a:off x="186430" y="4704006"/>
            <a:ext cx="5672831" cy="17522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198A52C-307B-417F-B37A-27008652C56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 t="26279" r="4320" b="56375"/>
          <a:stretch/>
        </p:blipFill>
        <p:spPr>
          <a:xfrm>
            <a:off x="6229168" y="4336741"/>
            <a:ext cx="5569258" cy="118960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8990D46-4F8D-4415-8308-A0DFBA5CF8B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000" t="25114" r="4321" b="56568"/>
          <a:stretch/>
        </p:blipFill>
        <p:spPr>
          <a:xfrm>
            <a:off x="6229169" y="5580145"/>
            <a:ext cx="5569258" cy="125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37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build="p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FB833-110A-4231-82EA-F52BF99D7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430" y="71023"/>
            <a:ext cx="7483878" cy="780094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chemeClr val="accent1">
                    <a:lumMod val="50000"/>
                  </a:schemeClr>
                </a:solidFill>
              </a:rPr>
              <a:t>The Mouse Events</a:t>
            </a:r>
            <a:endParaRPr lang="en-IN" sz="3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911FCF-C4BD-412F-89A4-B4ABBCD09543}"/>
              </a:ext>
            </a:extLst>
          </p:cNvPr>
          <p:cNvSpPr txBox="1"/>
          <p:nvPr/>
        </p:nvSpPr>
        <p:spPr>
          <a:xfrm>
            <a:off x="79897" y="1105266"/>
            <a:ext cx="7483878" cy="34778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lvl="0"/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&lt;!DOCTYPE html&gt;</a:t>
            </a:r>
          </a:p>
          <a:p>
            <a:pPr lvl="0"/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&lt;html&gt;</a:t>
            </a:r>
          </a:p>
          <a:p>
            <a:pPr lvl="0"/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&lt;body&gt;</a:t>
            </a:r>
          </a:p>
          <a:p>
            <a:pPr lvl="0"/>
            <a:endParaRPr lang="en-IN" sz="11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lvl="0"/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&lt;div </a:t>
            </a:r>
            <a:r>
              <a:rPr lang="en-IN" sz="1100" dirty="0" err="1">
                <a:solidFill>
                  <a:prstClr val="black"/>
                </a:solidFill>
                <a:latin typeface="Consolas" panose="020B0609020204030204" pitchFamily="49" charset="0"/>
              </a:rPr>
              <a:t>onmouseover</a:t>
            </a:r>
            <a:r>
              <a:rPr lang="en-IN" sz="1100" dirty="0">
                <a:solidFill>
                  <a:srgbClr val="FF0000"/>
                </a:solidFill>
                <a:latin typeface="Consolas" panose="020B0609020204030204" pitchFamily="49" charset="0"/>
              </a:rPr>
              <a:t>="</a:t>
            </a:r>
            <a:r>
              <a:rPr lang="en-IN" sz="1100" dirty="0" err="1">
                <a:solidFill>
                  <a:srgbClr val="FF0000"/>
                </a:solidFill>
                <a:latin typeface="Consolas" panose="020B0609020204030204" pitchFamily="49" charset="0"/>
              </a:rPr>
              <a:t>mOver</a:t>
            </a:r>
            <a:r>
              <a:rPr lang="en-IN" sz="1100" dirty="0">
                <a:solidFill>
                  <a:srgbClr val="FF0000"/>
                </a:solidFill>
                <a:latin typeface="Consolas" panose="020B0609020204030204" pitchFamily="49" charset="0"/>
              </a:rPr>
              <a:t>(this)" </a:t>
            </a:r>
            <a:r>
              <a:rPr lang="en-IN" sz="1100" dirty="0" err="1">
                <a:solidFill>
                  <a:prstClr val="black"/>
                </a:solidFill>
                <a:latin typeface="Consolas" panose="020B0609020204030204" pitchFamily="49" charset="0"/>
              </a:rPr>
              <a:t>onmouseout</a:t>
            </a:r>
            <a:r>
              <a:rPr lang="en-IN" sz="1100" dirty="0">
                <a:solidFill>
                  <a:srgbClr val="FF0000"/>
                </a:solidFill>
                <a:latin typeface="Consolas" panose="020B0609020204030204" pitchFamily="49" charset="0"/>
              </a:rPr>
              <a:t>="</a:t>
            </a:r>
            <a:r>
              <a:rPr lang="en-IN" sz="1100" dirty="0" err="1">
                <a:solidFill>
                  <a:srgbClr val="FF0000"/>
                </a:solidFill>
                <a:latin typeface="Consolas" panose="020B0609020204030204" pitchFamily="49" charset="0"/>
              </a:rPr>
              <a:t>mOut</a:t>
            </a:r>
            <a:r>
              <a:rPr lang="en-IN" sz="1100" dirty="0">
                <a:solidFill>
                  <a:srgbClr val="FF0000"/>
                </a:solidFill>
                <a:latin typeface="Consolas" panose="020B0609020204030204" pitchFamily="49" charset="0"/>
              </a:rPr>
              <a:t>(this)</a:t>
            </a:r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" </a:t>
            </a:r>
          </a:p>
          <a:p>
            <a:pPr lvl="0"/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style="background-</a:t>
            </a:r>
            <a:r>
              <a:rPr lang="en-IN" sz="1100" dirty="0" err="1">
                <a:solidFill>
                  <a:prstClr val="black"/>
                </a:solidFill>
                <a:latin typeface="Consolas" panose="020B0609020204030204" pitchFamily="49" charset="0"/>
              </a:rPr>
              <a:t>color</a:t>
            </a:r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:#D94A38;width:120px;height:20px;padding:40px;"&gt;</a:t>
            </a:r>
          </a:p>
          <a:p>
            <a:pPr lvl="0"/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Mouse Over Me&lt;/div&gt;</a:t>
            </a:r>
          </a:p>
          <a:p>
            <a:pPr lvl="0"/>
            <a:endParaRPr lang="en-IN" sz="11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lvl="0"/>
            <a:r>
              <a:rPr lang="en-IN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&lt;script&gt;</a:t>
            </a:r>
          </a:p>
          <a:p>
            <a:pPr lvl="0"/>
            <a:r>
              <a:rPr lang="en-IN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function </a:t>
            </a:r>
            <a:r>
              <a:rPr lang="en-IN" sz="1100" b="1" dirty="0" err="1">
                <a:solidFill>
                  <a:srgbClr val="7030A0"/>
                </a:solidFill>
                <a:latin typeface="Consolas" panose="020B0609020204030204" pitchFamily="49" charset="0"/>
              </a:rPr>
              <a:t>mOver</a:t>
            </a:r>
            <a:r>
              <a:rPr lang="en-IN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(</a:t>
            </a:r>
            <a:r>
              <a:rPr lang="en-IN" sz="1100" b="1" dirty="0" err="1">
                <a:solidFill>
                  <a:srgbClr val="7030A0"/>
                </a:solidFill>
                <a:latin typeface="Consolas" panose="020B0609020204030204" pitchFamily="49" charset="0"/>
              </a:rPr>
              <a:t>obj</a:t>
            </a:r>
            <a:r>
              <a:rPr lang="en-IN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) {</a:t>
            </a:r>
          </a:p>
          <a:p>
            <a:pPr lvl="0"/>
            <a:r>
              <a:rPr lang="en-IN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  </a:t>
            </a:r>
            <a:r>
              <a:rPr lang="en-IN" sz="1100" b="1" dirty="0" err="1">
                <a:solidFill>
                  <a:srgbClr val="7030A0"/>
                </a:solidFill>
                <a:latin typeface="Consolas" panose="020B0609020204030204" pitchFamily="49" charset="0"/>
              </a:rPr>
              <a:t>obj.innerHTML</a:t>
            </a:r>
            <a:r>
              <a:rPr lang="en-IN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 = "Thank You"</a:t>
            </a:r>
          </a:p>
          <a:p>
            <a:pPr lvl="0"/>
            <a:r>
              <a:rPr lang="en-IN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}</a:t>
            </a:r>
          </a:p>
          <a:p>
            <a:pPr lvl="0"/>
            <a:endParaRPr lang="en-IN" sz="1100" b="1" dirty="0">
              <a:solidFill>
                <a:srgbClr val="7030A0"/>
              </a:solidFill>
              <a:latin typeface="Consolas" panose="020B0609020204030204" pitchFamily="49" charset="0"/>
            </a:endParaRPr>
          </a:p>
          <a:p>
            <a:pPr lvl="0"/>
            <a:r>
              <a:rPr lang="en-IN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function </a:t>
            </a:r>
            <a:r>
              <a:rPr lang="en-IN" sz="1100" b="1" dirty="0" err="1">
                <a:solidFill>
                  <a:srgbClr val="7030A0"/>
                </a:solidFill>
                <a:latin typeface="Consolas" panose="020B0609020204030204" pitchFamily="49" charset="0"/>
              </a:rPr>
              <a:t>mOut</a:t>
            </a:r>
            <a:r>
              <a:rPr lang="en-IN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(</a:t>
            </a:r>
            <a:r>
              <a:rPr lang="en-IN" sz="1100" b="1" dirty="0" err="1">
                <a:solidFill>
                  <a:srgbClr val="7030A0"/>
                </a:solidFill>
                <a:latin typeface="Consolas" panose="020B0609020204030204" pitchFamily="49" charset="0"/>
              </a:rPr>
              <a:t>obj</a:t>
            </a:r>
            <a:r>
              <a:rPr lang="en-IN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) {</a:t>
            </a:r>
          </a:p>
          <a:p>
            <a:pPr lvl="0"/>
            <a:r>
              <a:rPr lang="en-IN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  </a:t>
            </a:r>
            <a:r>
              <a:rPr lang="en-IN" sz="1100" b="1" dirty="0" err="1">
                <a:solidFill>
                  <a:srgbClr val="7030A0"/>
                </a:solidFill>
                <a:latin typeface="Consolas" panose="020B0609020204030204" pitchFamily="49" charset="0"/>
              </a:rPr>
              <a:t>obj.innerHTML</a:t>
            </a:r>
            <a:r>
              <a:rPr lang="en-IN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 = "Mouse Over Me"</a:t>
            </a:r>
          </a:p>
          <a:p>
            <a:pPr lvl="0"/>
            <a:r>
              <a:rPr lang="en-IN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}</a:t>
            </a:r>
          </a:p>
          <a:p>
            <a:pPr lvl="0"/>
            <a:r>
              <a:rPr lang="en-IN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&lt;/script&gt;</a:t>
            </a:r>
          </a:p>
          <a:p>
            <a:pPr lvl="0"/>
            <a:endParaRPr lang="en-IN" sz="11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lvl="0"/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&lt;/body&gt;</a:t>
            </a:r>
          </a:p>
          <a:p>
            <a:pPr lvl="0"/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&lt;/html&gt; 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F57D783-9719-4A2F-9AF2-BF1C10AF60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12348" y="1105266"/>
            <a:ext cx="3929850" cy="2897901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The </a:t>
            </a:r>
            <a:r>
              <a:rPr lang="en-US" sz="1600" dirty="0" err="1">
                <a:solidFill>
                  <a:schemeClr val="accent1">
                    <a:lumMod val="50000"/>
                  </a:schemeClr>
                </a:solidFill>
              </a:rPr>
              <a:t>onmouseover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 event</a:t>
            </a:r>
          </a:p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The </a:t>
            </a:r>
            <a:r>
              <a:rPr lang="en-US" sz="1600" dirty="0" err="1">
                <a:solidFill>
                  <a:schemeClr val="accent1">
                    <a:lumMod val="50000"/>
                  </a:schemeClr>
                </a:solidFill>
              </a:rPr>
              <a:t>onmouseout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 events </a:t>
            </a:r>
          </a:p>
          <a:p>
            <a:pPr marL="0" indent="0">
              <a:lnSpc>
                <a:spcPct val="150000"/>
              </a:lnSpc>
              <a:buClr>
                <a:schemeClr val="accent2"/>
              </a:buClr>
              <a:buNone/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They can be used to trigger a function when the user mouses over, or out of, an HTML element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81C6FF-CEB2-487E-BAF5-20FC1030F2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25114" r="28349" b="48996"/>
          <a:stretch/>
        </p:blipFill>
        <p:spPr>
          <a:xfrm>
            <a:off x="618478" y="4864967"/>
            <a:ext cx="2639627" cy="177553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E98BBAA-ED46-4057-982F-549D17D250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 t="24854" r="29806" b="49256"/>
          <a:stretch/>
        </p:blipFill>
        <p:spPr>
          <a:xfrm>
            <a:off x="3821836" y="4864967"/>
            <a:ext cx="2462074" cy="1775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781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build="p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FB833-110A-4231-82EA-F52BF99D7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430" y="71023"/>
            <a:ext cx="7483878" cy="780094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chemeClr val="accent1">
                    <a:lumMod val="50000"/>
                  </a:schemeClr>
                </a:solidFill>
              </a:rPr>
              <a:t>The Mouse Events</a:t>
            </a:r>
            <a:endParaRPr lang="en-IN" sz="3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911FCF-C4BD-412F-89A4-B4ABBCD09543}"/>
              </a:ext>
            </a:extLst>
          </p:cNvPr>
          <p:cNvSpPr txBox="1"/>
          <p:nvPr/>
        </p:nvSpPr>
        <p:spPr>
          <a:xfrm>
            <a:off x="79897" y="1105266"/>
            <a:ext cx="7483878" cy="38164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lvl="0"/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&lt;!DOCTYPE html&gt;</a:t>
            </a:r>
          </a:p>
          <a:p>
            <a:pPr lvl="0"/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&lt;html&gt;</a:t>
            </a:r>
          </a:p>
          <a:p>
            <a:pPr lvl="0"/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&lt;body&gt;</a:t>
            </a:r>
          </a:p>
          <a:p>
            <a:pPr lvl="0"/>
            <a:endParaRPr lang="en-IN" sz="11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lvl="0"/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&lt;div </a:t>
            </a:r>
            <a:r>
              <a:rPr lang="en-IN" sz="1100" dirty="0" err="1">
                <a:solidFill>
                  <a:srgbClr val="FF0000"/>
                </a:solidFill>
                <a:latin typeface="Consolas" panose="020B0609020204030204" pitchFamily="49" charset="0"/>
              </a:rPr>
              <a:t>onmousedown</a:t>
            </a:r>
            <a:r>
              <a:rPr lang="en-IN" sz="1100" dirty="0">
                <a:solidFill>
                  <a:srgbClr val="FF0000"/>
                </a:solidFill>
                <a:latin typeface="Consolas" panose="020B0609020204030204" pitchFamily="49" charset="0"/>
              </a:rPr>
              <a:t>="</a:t>
            </a:r>
            <a:r>
              <a:rPr lang="en-IN" sz="1100" dirty="0" err="1">
                <a:solidFill>
                  <a:srgbClr val="FF0000"/>
                </a:solidFill>
                <a:latin typeface="Consolas" panose="020B0609020204030204" pitchFamily="49" charset="0"/>
              </a:rPr>
              <a:t>mDown</a:t>
            </a:r>
            <a:r>
              <a:rPr lang="en-IN" sz="1100" dirty="0">
                <a:solidFill>
                  <a:srgbClr val="FF0000"/>
                </a:solidFill>
                <a:latin typeface="Consolas" panose="020B0609020204030204" pitchFamily="49" charset="0"/>
              </a:rPr>
              <a:t>(this)" </a:t>
            </a:r>
            <a:r>
              <a:rPr lang="en-IN" sz="1100" dirty="0" err="1">
                <a:solidFill>
                  <a:srgbClr val="FF0000"/>
                </a:solidFill>
                <a:latin typeface="Consolas" panose="020B0609020204030204" pitchFamily="49" charset="0"/>
              </a:rPr>
              <a:t>onmouseup</a:t>
            </a:r>
            <a:r>
              <a:rPr lang="en-IN" sz="1100" dirty="0">
                <a:solidFill>
                  <a:srgbClr val="FF0000"/>
                </a:solidFill>
                <a:latin typeface="Consolas" panose="020B0609020204030204" pitchFamily="49" charset="0"/>
              </a:rPr>
              <a:t>="</a:t>
            </a:r>
            <a:r>
              <a:rPr lang="en-IN" sz="1100" dirty="0" err="1">
                <a:solidFill>
                  <a:srgbClr val="FF0000"/>
                </a:solidFill>
                <a:latin typeface="Consolas" panose="020B0609020204030204" pitchFamily="49" charset="0"/>
              </a:rPr>
              <a:t>mUp</a:t>
            </a:r>
            <a:r>
              <a:rPr lang="en-IN" sz="1100" dirty="0">
                <a:solidFill>
                  <a:srgbClr val="FF0000"/>
                </a:solidFill>
                <a:latin typeface="Consolas" panose="020B0609020204030204" pitchFamily="49" charset="0"/>
              </a:rPr>
              <a:t>(this)"</a:t>
            </a:r>
          </a:p>
          <a:p>
            <a:pPr lvl="0"/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style="background-</a:t>
            </a:r>
            <a:r>
              <a:rPr lang="en-IN" sz="1100" dirty="0" err="1">
                <a:solidFill>
                  <a:prstClr val="black"/>
                </a:solidFill>
                <a:latin typeface="Consolas" panose="020B0609020204030204" pitchFamily="49" charset="0"/>
              </a:rPr>
              <a:t>color</a:t>
            </a:r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:#D94A38;width:90px;height:20px;padding:40px;"&gt;</a:t>
            </a:r>
          </a:p>
          <a:p>
            <a:pPr lvl="0"/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Click Me&lt;/div&gt;</a:t>
            </a:r>
          </a:p>
          <a:p>
            <a:pPr lvl="0"/>
            <a:endParaRPr lang="en-IN" sz="11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lvl="0"/>
            <a:r>
              <a:rPr lang="en-IN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&lt;script&gt;</a:t>
            </a:r>
          </a:p>
          <a:p>
            <a:pPr lvl="0"/>
            <a:r>
              <a:rPr lang="en-IN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function </a:t>
            </a:r>
            <a:r>
              <a:rPr lang="en-IN" sz="1100" b="1" dirty="0" err="1">
                <a:solidFill>
                  <a:srgbClr val="7030A0"/>
                </a:solidFill>
                <a:latin typeface="Consolas" panose="020B0609020204030204" pitchFamily="49" charset="0"/>
              </a:rPr>
              <a:t>mDown</a:t>
            </a:r>
            <a:r>
              <a:rPr lang="en-IN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(</a:t>
            </a:r>
            <a:r>
              <a:rPr lang="en-IN" sz="1100" b="1" dirty="0" err="1">
                <a:solidFill>
                  <a:srgbClr val="7030A0"/>
                </a:solidFill>
                <a:latin typeface="Consolas" panose="020B0609020204030204" pitchFamily="49" charset="0"/>
              </a:rPr>
              <a:t>obj</a:t>
            </a:r>
            <a:r>
              <a:rPr lang="en-IN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) {</a:t>
            </a:r>
          </a:p>
          <a:p>
            <a:pPr lvl="0"/>
            <a:r>
              <a:rPr lang="en-IN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  </a:t>
            </a:r>
            <a:r>
              <a:rPr lang="en-IN" sz="1100" b="1" dirty="0" err="1">
                <a:solidFill>
                  <a:srgbClr val="7030A0"/>
                </a:solidFill>
                <a:latin typeface="Consolas" panose="020B0609020204030204" pitchFamily="49" charset="0"/>
              </a:rPr>
              <a:t>obj.style.backgroundColor</a:t>
            </a:r>
            <a:r>
              <a:rPr lang="en-IN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 = "#1ec5e5";</a:t>
            </a:r>
          </a:p>
          <a:p>
            <a:pPr lvl="0"/>
            <a:r>
              <a:rPr lang="en-IN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  </a:t>
            </a:r>
            <a:r>
              <a:rPr lang="en-IN" sz="1100" b="1" dirty="0" err="1">
                <a:solidFill>
                  <a:srgbClr val="7030A0"/>
                </a:solidFill>
                <a:latin typeface="Consolas" panose="020B0609020204030204" pitchFamily="49" charset="0"/>
              </a:rPr>
              <a:t>obj.innerHTML</a:t>
            </a:r>
            <a:r>
              <a:rPr lang="en-IN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 = "Release Me";</a:t>
            </a:r>
          </a:p>
          <a:p>
            <a:pPr lvl="0"/>
            <a:r>
              <a:rPr lang="en-IN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}</a:t>
            </a:r>
          </a:p>
          <a:p>
            <a:pPr lvl="0"/>
            <a:endParaRPr lang="en-IN" sz="1100" b="1" dirty="0">
              <a:solidFill>
                <a:srgbClr val="7030A0"/>
              </a:solidFill>
              <a:latin typeface="Consolas" panose="020B0609020204030204" pitchFamily="49" charset="0"/>
            </a:endParaRPr>
          </a:p>
          <a:p>
            <a:pPr lvl="0"/>
            <a:r>
              <a:rPr lang="en-IN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function </a:t>
            </a:r>
            <a:r>
              <a:rPr lang="en-IN" sz="1100" b="1" dirty="0" err="1">
                <a:solidFill>
                  <a:srgbClr val="7030A0"/>
                </a:solidFill>
                <a:latin typeface="Consolas" panose="020B0609020204030204" pitchFamily="49" charset="0"/>
              </a:rPr>
              <a:t>mUp</a:t>
            </a:r>
            <a:r>
              <a:rPr lang="en-IN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(</a:t>
            </a:r>
            <a:r>
              <a:rPr lang="en-IN" sz="1100" b="1" dirty="0" err="1">
                <a:solidFill>
                  <a:srgbClr val="7030A0"/>
                </a:solidFill>
                <a:latin typeface="Consolas" panose="020B0609020204030204" pitchFamily="49" charset="0"/>
              </a:rPr>
              <a:t>obj</a:t>
            </a:r>
            <a:r>
              <a:rPr lang="en-IN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) {</a:t>
            </a:r>
          </a:p>
          <a:p>
            <a:pPr lvl="0"/>
            <a:r>
              <a:rPr lang="en-IN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  </a:t>
            </a:r>
            <a:r>
              <a:rPr lang="en-IN" sz="1100" b="1" dirty="0" err="1">
                <a:solidFill>
                  <a:srgbClr val="7030A0"/>
                </a:solidFill>
                <a:latin typeface="Consolas" panose="020B0609020204030204" pitchFamily="49" charset="0"/>
              </a:rPr>
              <a:t>obj.style.backgroundColor</a:t>
            </a:r>
            <a:r>
              <a:rPr lang="en-IN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="#D94A38";</a:t>
            </a:r>
          </a:p>
          <a:p>
            <a:pPr lvl="0"/>
            <a:r>
              <a:rPr lang="en-IN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  </a:t>
            </a:r>
            <a:r>
              <a:rPr lang="en-IN" sz="1100" b="1" dirty="0" err="1">
                <a:solidFill>
                  <a:srgbClr val="7030A0"/>
                </a:solidFill>
                <a:latin typeface="Consolas" panose="020B0609020204030204" pitchFamily="49" charset="0"/>
              </a:rPr>
              <a:t>obj.innerHTML</a:t>
            </a:r>
            <a:r>
              <a:rPr lang="en-IN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="Thank You";</a:t>
            </a:r>
          </a:p>
          <a:p>
            <a:pPr lvl="0"/>
            <a:r>
              <a:rPr lang="en-IN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}</a:t>
            </a:r>
          </a:p>
          <a:p>
            <a:pPr lvl="0"/>
            <a:r>
              <a:rPr lang="en-IN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&lt;/script&gt;</a:t>
            </a:r>
          </a:p>
          <a:p>
            <a:pPr lvl="0"/>
            <a:endParaRPr lang="en-IN" sz="11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lvl="0"/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&lt;/body&gt;</a:t>
            </a:r>
          </a:p>
          <a:p>
            <a:pPr lvl="0"/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&lt;/html&gt; 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F57D783-9719-4A2F-9AF2-BF1C10AF60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12348" y="1105266"/>
            <a:ext cx="3929850" cy="3686190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lang="en-US" sz="1600" b="1" dirty="0" err="1">
                <a:solidFill>
                  <a:schemeClr val="accent1">
                    <a:lumMod val="50000"/>
                  </a:schemeClr>
                </a:solidFill>
              </a:rPr>
              <a:t>onmousedown</a:t>
            </a:r>
            <a:r>
              <a:rPr lang="en-US" sz="1600" b="1" dirty="0">
                <a:solidFill>
                  <a:schemeClr val="accent1">
                    <a:lumMod val="50000"/>
                  </a:schemeClr>
                </a:solidFill>
              </a:rPr>
              <a:t> event: 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when a mouse-button is clicked, the </a:t>
            </a:r>
            <a:r>
              <a:rPr lang="en-US" sz="1600" dirty="0" err="1">
                <a:solidFill>
                  <a:schemeClr val="accent1">
                    <a:lumMod val="50000"/>
                  </a:schemeClr>
                </a:solidFill>
              </a:rPr>
              <a:t>onmousedown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 event is triggered</a:t>
            </a:r>
          </a:p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lang="en-US" sz="1600" b="1" dirty="0" err="1">
                <a:solidFill>
                  <a:schemeClr val="accent1">
                    <a:lumMod val="50000"/>
                  </a:schemeClr>
                </a:solidFill>
              </a:rPr>
              <a:t>onmouseup</a:t>
            </a:r>
            <a:r>
              <a:rPr lang="en-US" sz="1600" b="1" dirty="0">
                <a:solidFill>
                  <a:schemeClr val="accent1">
                    <a:lumMod val="50000"/>
                  </a:schemeClr>
                </a:solidFill>
              </a:rPr>
              <a:t> event: 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when the mouse-button is released, the </a:t>
            </a:r>
            <a:r>
              <a:rPr lang="en-US" sz="1600" dirty="0" err="1">
                <a:solidFill>
                  <a:schemeClr val="accent1">
                    <a:lumMod val="50000"/>
                  </a:schemeClr>
                </a:solidFill>
              </a:rPr>
              <a:t>onmouseup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 event is triggered</a:t>
            </a:r>
          </a:p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lang="en-US" sz="1600" b="1" dirty="0">
                <a:solidFill>
                  <a:schemeClr val="accent1">
                    <a:lumMod val="50000"/>
                  </a:schemeClr>
                </a:solidFill>
              </a:rPr>
              <a:t>onclick event: 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when the mouse-click is completed, the onclick event is triggered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F8782E1-8014-4E8D-9C7E-91E76882CA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24933" r="28450" b="52134"/>
          <a:stretch/>
        </p:blipFill>
        <p:spPr>
          <a:xfrm>
            <a:off x="186430" y="5084064"/>
            <a:ext cx="2627376" cy="15727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4C266EE-80FA-4A2F-A561-88353B1DDC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 t="24800" r="27325" b="50000"/>
          <a:stretch/>
        </p:blipFill>
        <p:spPr>
          <a:xfrm>
            <a:off x="3453384" y="5058761"/>
            <a:ext cx="2764536" cy="172821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44F045E-CCEE-42B3-8710-02AAC359D83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000" t="24933" r="31075" b="53067"/>
          <a:stretch/>
        </p:blipFill>
        <p:spPr>
          <a:xfrm>
            <a:off x="6857498" y="5058761"/>
            <a:ext cx="2307336" cy="1508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983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build="p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FB833-110A-4231-82EA-F52BF99D7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430" y="71023"/>
            <a:ext cx="7483878" cy="780094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chemeClr val="accent1">
                    <a:lumMod val="50000"/>
                  </a:schemeClr>
                </a:solidFill>
              </a:rPr>
              <a:t>The </a:t>
            </a:r>
            <a:r>
              <a:rPr lang="en-US" sz="3600" b="1" dirty="0" err="1">
                <a:solidFill>
                  <a:schemeClr val="accent1">
                    <a:lumMod val="50000"/>
                  </a:schemeClr>
                </a:solidFill>
              </a:rPr>
              <a:t>onfocus</a:t>
            </a:r>
            <a:r>
              <a:rPr lang="en-US" sz="3600" b="1" dirty="0">
                <a:solidFill>
                  <a:schemeClr val="accent1">
                    <a:lumMod val="50000"/>
                  </a:schemeClr>
                </a:solidFill>
              </a:rPr>
              <a:t> Events</a:t>
            </a:r>
            <a:endParaRPr lang="en-IN" sz="3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911FCF-C4BD-412F-89A4-B4ABBCD09543}"/>
              </a:ext>
            </a:extLst>
          </p:cNvPr>
          <p:cNvSpPr txBox="1"/>
          <p:nvPr/>
        </p:nvSpPr>
        <p:spPr>
          <a:xfrm>
            <a:off x="79897" y="1105266"/>
            <a:ext cx="7483878" cy="313932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lvl="0"/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&lt;!DOCTYPE html&gt;</a:t>
            </a:r>
          </a:p>
          <a:p>
            <a:pPr lvl="0"/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&lt;html&gt;</a:t>
            </a:r>
          </a:p>
          <a:p>
            <a:pPr lvl="0"/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&lt;head&gt;</a:t>
            </a:r>
          </a:p>
          <a:p>
            <a:pPr lvl="0"/>
            <a:r>
              <a:rPr lang="en-IN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&lt;script&gt;</a:t>
            </a:r>
          </a:p>
          <a:p>
            <a:pPr lvl="0"/>
            <a:r>
              <a:rPr lang="en-IN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function </a:t>
            </a:r>
            <a:r>
              <a:rPr lang="en-IN" sz="1100" b="1" dirty="0" err="1">
                <a:solidFill>
                  <a:srgbClr val="7030A0"/>
                </a:solidFill>
                <a:latin typeface="Consolas" panose="020B0609020204030204" pitchFamily="49" charset="0"/>
              </a:rPr>
              <a:t>myFunction</a:t>
            </a:r>
            <a:r>
              <a:rPr lang="en-IN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(x) {</a:t>
            </a:r>
          </a:p>
          <a:p>
            <a:pPr lvl="0"/>
            <a:r>
              <a:rPr lang="en-IN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  </a:t>
            </a:r>
            <a:r>
              <a:rPr lang="en-IN" sz="1100" b="1" dirty="0" err="1">
                <a:solidFill>
                  <a:srgbClr val="7030A0"/>
                </a:solidFill>
                <a:latin typeface="Consolas" panose="020B0609020204030204" pitchFamily="49" charset="0"/>
              </a:rPr>
              <a:t>x.style.background</a:t>
            </a:r>
            <a:r>
              <a:rPr lang="en-IN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 = "yellow";</a:t>
            </a:r>
          </a:p>
          <a:p>
            <a:pPr lvl="0"/>
            <a:r>
              <a:rPr lang="en-IN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}</a:t>
            </a:r>
          </a:p>
          <a:p>
            <a:pPr lvl="0"/>
            <a:r>
              <a:rPr lang="en-IN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&lt;/script&gt;</a:t>
            </a:r>
          </a:p>
          <a:p>
            <a:pPr lvl="0"/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&lt;/head&gt;</a:t>
            </a:r>
          </a:p>
          <a:p>
            <a:pPr lvl="0"/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&lt;body&gt;</a:t>
            </a:r>
          </a:p>
          <a:p>
            <a:pPr lvl="0"/>
            <a:endParaRPr lang="en-IN" sz="11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lvl="0"/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Enter your name: &lt;input type="text" </a:t>
            </a:r>
            <a:r>
              <a:rPr lang="en-IN" sz="11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onfocus</a:t>
            </a:r>
            <a:r>
              <a:rPr lang="en-IN" sz="1100" b="1" dirty="0">
                <a:solidFill>
                  <a:srgbClr val="FF0000"/>
                </a:solidFill>
                <a:latin typeface="Consolas" panose="020B0609020204030204" pitchFamily="49" charset="0"/>
              </a:rPr>
              <a:t>="</a:t>
            </a:r>
            <a:r>
              <a:rPr lang="en-IN" sz="11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myFunction</a:t>
            </a:r>
            <a:r>
              <a:rPr lang="en-IN" sz="1100" b="1" dirty="0">
                <a:solidFill>
                  <a:srgbClr val="FF0000"/>
                </a:solidFill>
                <a:latin typeface="Consolas" panose="020B0609020204030204" pitchFamily="49" charset="0"/>
              </a:rPr>
              <a:t>(this)"&gt;</a:t>
            </a:r>
          </a:p>
          <a:p>
            <a:pPr lvl="0"/>
            <a:endParaRPr lang="en-IN" sz="11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lvl="0"/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&lt;p&gt;When the input field gets focus, a function is triggered which changes the background-</a:t>
            </a:r>
            <a:r>
              <a:rPr lang="en-IN" sz="1100" dirty="0" err="1">
                <a:solidFill>
                  <a:prstClr val="black"/>
                </a:solidFill>
                <a:latin typeface="Consolas" panose="020B0609020204030204" pitchFamily="49" charset="0"/>
              </a:rPr>
              <a:t>color</a:t>
            </a:r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.&lt;/p&gt;</a:t>
            </a:r>
          </a:p>
          <a:p>
            <a:pPr lvl="0"/>
            <a:endParaRPr lang="en-IN" sz="11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lvl="0"/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&lt;/body&gt;</a:t>
            </a:r>
          </a:p>
          <a:p>
            <a:pPr lvl="0"/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&lt;/html&gt;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F57D783-9719-4A2F-9AF2-BF1C10AF60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12348" y="1105266"/>
            <a:ext cx="3929850" cy="3686190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lang="en-US" sz="1600" b="1" dirty="0" err="1">
                <a:solidFill>
                  <a:schemeClr val="accent1">
                    <a:lumMod val="50000"/>
                  </a:schemeClr>
                </a:solidFill>
              </a:rPr>
              <a:t>onfocus</a:t>
            </a:r>
            <a:r>
              <a:rPr lang="en-US" sz="1600" b="1" dirty="0">
                <a:solidFill>
                  <a:schemeClr val="accent1">
                    <a:lumMod val="50000"/>
                  </a:schemeClr>
                </a:solidFill>
              </a:rPr>
              <a:t> event: 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Change the background-color of an input field when it gets focus.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BCA14A-2BAC-4C3C-9788-E335925BBC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24466" r="4757" b="54563"/>
          <a:stretch/>
        </p:blipFill>
        <p:spPr>
          <a:xfrm>
            <a:off x="186430" y="4705165"/>
            <a:ext cx="5515992" cy="143818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EC9AF3A-0E05-4F66-957B-42758F8C85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 t="25243" r="8034" b="54305"/>
          <a:stretch/>
        </p:blipFill>
        <p:spPr>
          <a:xfrm>
            <a:off x="6625701" y="4563123"/>
            <a:ext cx="5116497" cy="1402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436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build="p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FB833-110A-4231-82EA-F52BF99D7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DOM </a:t>
            </a:r>
            <a:r>
              <a:rPr kumimoji="0" lang="en-US" b="1" i="0" u="none" strike="noStrike" kern="1200" cap="none" spc="0" normalizeH="0" baseline="0" noProof="0" dirty="0" err="1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EventListener</a:t>
            </a:r>
            <a:endParaRPr lang="en-IN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C4445D-40DA-4920-BC95-3CED7C06CE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Clr>
                <a:schemeClr val="accent2"/>
              </a:buClr>
              <a:buNone/>
            </a:pPr>
            <a:endParaRPr lang="en-US" sz="1800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3648645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FB833-110A-4231-82EA-F52BF99D7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848" y="73486"/>
            <a:ext cx="5595152" cy="771217"/>
          </a:xfrm>
        </p:spPr>
        <p:txBody>
          <a:bodyPr>
            <a:normAutofit fontScale="90000"/>
          </a:bodyPr>
          <a:lstStyle/>
          <a:p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The </a:t>
            </a:r>
            <a:r>
              <a:rPr kumimoji="0" lang="en-US" sz="3600" b="1" i="0" u="none" strike="noStrike" kern="1200" cap="none" spc="0" normalizeH="0" baseline="0" noProof="0" dirty="0" err="1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addEventListener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() method</a:t>
            </a:r>
            <a:endParaRPr lang="en-IN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C4445D-40DA-4920-BC95-3CED7C06CE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869" y="1669002"/>
            <a:ext cx="10515600" cy="4687410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It attaches an event handler to the specified element.</a:t>
            </a:r>
          </a:p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It attaches an event handler to an element without overwriting existing event handlers.</a:t>
            </a:r>
          </a:p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We can add many event handlers to one element.</a:t>
            </a:r>
          </a:p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We can add many event handlers of the same type to one element, </a:t>
            </a:r>
            <a:r>
              <a:rPr lang="en-US" sz="1600" dirty="0" err="1">
                <a:solidFill>
                  <a:schemeClr val="accent1">
                    <a:lumMod val="50000"/>
                  </a:schemeClr>
                </a:solidFill>
              </a:rPr>
              <a:t>i.e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 two "click" events.</a:t>
            </a:r>
          </a:p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We can add event listeners to any DOM object not only HTML elements. </a:t>
            </a:r>
            <a:r>
              <a:rPr lang="en-US" sz="1600" dirty="0" err="1">
                <a:solidFill>
                  <a:schemeClr val="accent1">
                    <a:lumMod val="50000"/>
                  </a:schemeClr>
                </a:solidFill>
              </a:rPr>
              <a:t>i.e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 the window object.</a:t>
            </a:r>
          </a:p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The </a:t>
            </a:r>
            <a:r>
              <a:rPr lang="en-US" sz="1600" dirty="0" err="1">
                <a:solidFill>
                  <a:schemeClr val="accent1">
                    <a:lumMod val="50000"/>
                  </a:schemeClr>
                </a:solidFill>
              </a:rPr>
              <a:t>addEventListener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() method makes it easier to control how the event reacts to bubbling.</a:t>
            </a:r>
          </a:p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When using the </a:t>
            </a:r>
            <a:r>
              <a:rPr lang="en-US" sz="1600" dirty="0" err="1">
                <a:solidFill>
                  <a:schemeClr val="accent1">
                    <a:lumMod val="50000"/>
                  </a:schemeClr>
                </a:solidFill>
              </a:rPr>
              <a:t>addEventListener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() method, the JavaScript is separated from the HTML markup, for better readability and allows you to add event listeners even when you do not control the HTML markup.</a:t>
            </a:r>
          </a:p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We can easily remove an event listener by using the </a:t>
            </a:r>
            <a:r>
              <a:rPr lang="en-US" sz="1600" dirty="0" err="1">
                <a:solidFill>
                  <a:schemeClr val="accent1">
                    <a:lumMod val="50000"/>
                  </a:schemeClr>
                </a:solidFill>
              </a:rPr>
              <a:t>removeEventListener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() method.</a:t>
            </a:r>
          </a:p>
          <a:p>
            <a:pPr marL="0" indent="0">
              <a:lnSpc>
                <a:spcPct val="150000"/>
              </a:lnSpc>
              <a:buClr>
                <a:schemeClr val="accent2"/>
              </a:buClr>
              <a:buNone/>
            </a:pPr>
            <a:endParaRPr lang="en-US" sz="1600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9061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FB833-110A-4231-82EA-F52BF99D7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848" y="73486"/>
            <a:ext cx="5595152" cy="771217"/>
          </a:xfrm>
        </p:spPr>
        <p:txBody>
          <a:bodyPr>
            <a:normAutofit fontScale="90000"/>
          </a:bodyPr>
          <a:lstStyle/>
          <a:p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The </a:t>
            </a:r>
            <a:r>
              <a:rPr kumimoji="0" lang="en-US" sz="3600" b="1" i="0" u="none" strike="noStrike" kern="1200" cap="none" spc="0" normalizeH="0" baseline="0" noProof="0" dirty="0" err="1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addEventListener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() method</a:t>
            </a:r>
            <a:endParaRPr lang="en-IN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C4445D-40DA-4920-BC95-3CED7C06CE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869" y="1313895"/>
            <a:ext cx="10515600" cy="5470619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Clr>
                <a:schemeClr val="accent2"/>
              </a:buClr>
              <a:buNone/>
            </a:pPr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Syntax:</a:t>
            </a:r>
          </a:p>
          <a:p>
            <a:pPr marL="0" indent="0">
              <a:lnSpc>
                <a:spcPct val="150000"/>
              </a:lnSpc>
              <a:buClr>
                <a:schemeClr val="accent2"/>
              </a:buClr>
              <a:buNone/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	</a:t>
            </a:r>
            <a:r>
              <a:rPr lang="en-US" sz="1600" b="1" dirty="0" err="1">
                <a:solidFill>
                  <a:schemeClr val="accent1">
                    <a:lumMod val="50000"/>
                  </a:schemeClr>
                </a:solidFill>
              </a:rPr>
              <a:t>element.addEventListener</a:t>
            </a:r>
            <a:r>
              <a:rPr lang="en-US" sz="1600" b="1" dirty="0">
                <a:solidFill>
                  <a:schemeClr val="accent1">
                    <a:lumMod val="50000"/>
                  </a:schemeClr>
                </a:solidFill>
              </a:rPr>
              <a:t>(event, function, </a:t>
            </a:r>
            <a:r>
              <a:rPr lang="en-US" sz="1600" b="1" dirty="0" err="1">
                <a:solidFill>
                  <a:schemeClr val="accent1">
                    <a:lumMod val="50000"/>
                  </a:schemeClr>
                </a:solidFill>
              </a:rPr>
              <a:t>useCapture</a:t>
            </a:r>
            <a:r>
              <a:rPr lang="en-US" sz="1600" b="1" dirty="0">
                <a:solidFill>
                  <a:schemeClr val="accent1">
                    <a:lumMod val="50000"/>
                  </a:schemeClr>
                </a:solidFill>
              </a:rPr>
              <a:t>);</a:t>
            </a:r>
          </a:p>
          <a:p>
            <a:pPr marL="0" indent="0">
              <a:lnSpc>
                <a:spcPct val="150000"/>
              </a:lnSpc>
              <a:buClr>
                <a:schemeClr val="accent2"/>
              </a:buClr>
              <a:buNone/>
            </a:pPr>
            <a:endParaRPr lang="en-US" sz="1600" dirty="0">
              <a:solidFill>
                <a:schemeClr val="accent1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The first parameter is the type of the event (like "click" or "</a:t>
            </a:r>
            <a:r>
              <a:rPr lang="en-US" sz="1600" dirty="0" err="1">
                <a:solidFill>
                  <a:schemeClr val="accent1">
                    <a:lumMod val="50000"/>
                  </a:schemeClr>
                </a:solidFill>
              </a:rPr>
              <a:t>mousedown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" or any other HTML DOM Event.)</a:t>
            </a:r>
          </a:p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The second parameter is the function we want to call when the event occurs.</a:t>
            </a:r>
          </a:p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The third parameter is a </a:t>
            </a:r>
            <a:r>
              <a:rPr lang="en-US" sz="1600" dirty="0" err="1">
                <a:solidFill>
                  <a:schemeClr val="accent1">
                    <a:lumMod val="50000"/>
                  </a:schemeClr>
                </a:solidFill>
              </a:rPr>
              <a:t>boolean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 value specifying whether to use event bubbling or event capturing. This parameter is optional.</a:t>
            </a:r>
          </a:p>
          <a:p>
            <a:pPr marL="0" indent="0">
              <a:lnSpc>
                <a:spcPct val="150000"/>
              </a:lnSpc>
              <a:buClr>
                <a:schemeClr val="accent2"/>
              </a:buClr>
              <a:buNone/>
            </a:pPr>
            <a:endParaRPr lang="en-US" sz="1600" dirty="0">
              <a:solidFill>
                <a:schemeClr val="accent1">
                  <a:lumMod val="50000"/>
                </a:schemeClr>
              </a:solidFill>
            </a:endParaRPr>
          </a:p>
          <a:p>
            <a:pPr marL="0" indent="0">
              <a:lnSpc>
                <a:spcPct val="150000"/>
              </a:lnSpc>
              <a:buClr>
                <a:schemeClr val="accent2"/>
              </a:buClr>
              <a:buNone/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Note that you don't use the "on" prefix for the event; use "click" instead of "onclick".</a:t>
            </a:r>
          </a:p>
        </p:txBody>
      </p:sp>
    </p:spTree>
    <p:extLst>
      <p:ext uri="{BB962C8B-B14F-4D97-AF65-F5344CB8AC3E}">
        <p14:creationId xmlns:p14="http://schemas.microsoft.com/office/powerpoint/2010/main" val="2312726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FB833-110A-4231-82EA-F52BF99D7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430" y="71023"/>
            <a:ext cx="7483878" cy="780094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chemeClr val="accent1">
                    <a:lumMod val="50000"/>
                  </a:schemeClr>
                </a:solidFill>
              </a:rPr>
              <a:t>Example</a:t>
            </a:r>
            <a:endParaRPr lang="en-IN" sz="3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911FCF-C4BD-412F-89A4-B4ABBCD09543}"/>
              </a:ext>
            </a:extLst>
          </p:cNvPr>
          <p:cNvSpPr txBox="1"/>
          <p:nvPr/>
        </p:nvSpPr>
        <p:spPr>
          <a:xfrm>
            <a:off x="79897" y="1105266"/>
            <a:ext cx="7128771" cy="313932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lvl="0"/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&lt;!DOCTYPE html&gt;</a:t>
            </a:r>
          </a:p>
          <a:p>
            <a:pPr lvl="0"/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&lt;html&gt;</a:t>
            </a:r>
          </a:p>
          <a:p>
            <a:pPr lvl="0"/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&lt;body&gt;</a:t>
            </a:r>
          </a:p>
          <a:p>
            <a:pPr lvl="0"/>
            <a:endParaRPr lang="en-IN" sz="11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lvl="0"/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&lt;h2&gt;JavaScript </a:t>
            </a:r>
            <a:r>
              <a:rPr lang="en-IN" sz="1100" dirty="0" err="1">
                <a:solidFill>
                  <a:prstClr val="black"/>
                </a:solidFill>
                <a:latin typeface="Consolas" panose="020B0609020204030204" pitchFamily="49" charset="0"/>
              </a:rPr>
              <a:t>addEventListener</a:t>
            </a:r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()&lt;/h2&gt;</a:t>
            </a:r>
          </a:p>
          <a:p>
            <a:pPr lvl="0"/>
            <a:endParaRPr lang="en-IN" sz="11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lvl="0"/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&lt;p&gt;This example uses the </a:t>
            </a:r>
            <a:r>
              <a:rPr lang="en-IN" sz="1100" dirty="0" err="1">
                <a:solidFill>
                  <a:prstClr val="black"/>
                </a:solidFill>
                <a:latin typeface="Consolas" panose="020B0609020204030204" pitchFamily="49" charset="0"/>
              </a:rPr>
              <a:t>addEventListener</a:t>
            </a:r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() method to attach a click event to a button.&lt;/p&gt;</a:t>
            </a:r>
          </a:p>
          <a:p>
            <a:pPr lvl="0"/>
            <a:endParaRPr lang="en-IN" sz="11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lvl="0"/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&lt;button </a:t>
            </a:r>
            <a:r>
              <a:rPr lang="en-IN" sz="1100" dirty="0">
                <a:solidFill>
                  <a:srgbClr val="FF0000"/>
                </a:solidFill>
                <a:latin typeface="Consolas" panose="020B0609020204030204" pitchFamily="49" charset="0"/>
              </a:rPr>
              <a:t>id="</a:t>
            </a:r>
            <a:r>
              <a:rPr lang="en-IN" sz="1100" dirty="0" err="1">
                <a:solidFill>
                  <a:srgbClr val="FF0000"/>
                </a:solidFill>
                <a:latin typeface="Consolas" panose="020B0609020204030204" pitchFamily="49" charset="0"/>
              </a:rPr>
              <a:t>myBtn</a:t>
            </a:r>
            <a:r>
              <a:rPr lang="en-IN" sz="1100" dirty="0">
                <a:solidFill>
                  <a:srgbClr val="FF0000"/>
                </a:solidFill>
                <a:latin typeface="Consolas" panose="020B0609020204030204" pitchFamily="49" charset="0"/>
              </a:rPr>
              <a:t>"&gt;</a:t>
            </a:r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Try it&lt;/button&gt;</a:t>
            </a:r>
          </a:p>
          <a:p>
            <a:pPr lvl="0"/>
            <a:endParaRPr lang="en-IN" sz="11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lvl="0"/>
            <a:r>
              <a:rPr lang="en-IN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&lt;script&gt;</a:t>
            </a:r>
          </a:p>
          <a:p>
            <a:pPr lvl="0"/>
            <a:r>
              <a:rPr lang="en-IN" sz="1100" b="1" dirty="0" err="1">
                <a:solidFill>
                  <a:srgbClr val="7030A0"/>
                </a:solidFill>
                <a:latin typeface="Consolas" panose="020B0609020204030204" pitchFamily="49" charset="0"/>
              </a:rPr>
              <a:t>document.getElementById</a:t>
            </a:r>
            <a:r>
              <a:rPr lang="en-IN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("</a:t>
            </a:r>
            <a:r>
              <a:rPr lang="en-IN" sz="1100" b="1" dirty="0" err="1">
                <a:solidFill>
                  <a:srgbClr val="7030A0"/>
                </a:solidFill>
                <a:latin typeface="Consolas" panose="020B0609020204030204" pitchFamily="49" charset="0"/>
              </a:rPr>
              <a:t>myBtn</a:t>
            </a:r>
            <a:r>
              <a:rPr lang="en-IN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").</a:t>
            </a:r>
            <a:r>
              <a:rPr lang="en-IN" sz="1100" b="1" dirty="0" err="1">
                <a:solidFill>
                  <a:srgbClr val="7030A0"/>
                </a:solidFill>
                <a:latin typeface="Consolas" panose="020B0609020204030204" pitchFamily="49" charset="0"/>
              </a:rPr>
              <a:t>addEventListener</a:t>
            </a:r>
            <a:r>
              <a:rPr lang="en-IN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("click", function() {</a:t>
            </a:r>
          </a:p>
          <a:p>
            <a:pPr lvl="0"/>
            <a:r>
              <a:rPr lang="en-IN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  alert("Hello World!");</a:t>
            </a:r>
          </a:p>
          <a:p>
            <a:pPr lvl="0"/>
            <a:r>
              <a:rPr lang="en-IN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});</a:t>
            </a:r>
          </a:p>
          <a:p>
            <a:pPr lvl="0"/>
            <a:r>
              <a:rPr lang="en-IN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&lt;/script&gt;</a:t>
            </a:r>
          </a:p>
          <a:p>
            <a:pPr lvl="0"/>
            <a:endParaRPr lang="en-IN" sz="11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lvl="0"/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&lt;/body&gt;</a:t>
            </a:r>
          </a:p>
          <a:p>
            <a:pPr lvl="0"/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&lt;/html&gt;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BB939C-952E-4004-865E-4BA2F7E9AC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26796" r="10583" b="51198"/>
          <a:stretch/>
        </p:blipFill>
        <p:spPr>
          <a:xfrm>
            <a:off x="7306324" y="1105266"/>
            <a:ext cx="4805779" cy="150920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D862005-31B7-47D2-B7EF-F10F8329DF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534" t="7508" r="35121" b="76569"/>
          <a:stretch/>
        </p:blipFill>
        <p:spPr>
          <a:xfrm>
            <a:off x="7856738" y="3697554"/>
            <a:ext cx="3577702" cy="1091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970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FB833-110A-4231-82EA-F52BF99D7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430" y="71023"/>
            <a:ext cx="7483878" cy="780094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chemeClr val="accent1">
                    <a:lumMod val="50000"/>
                  </a:schemeClr>
                </a:solidFill>
              </a:rPr>
              <a:t>Example</a:t>
            </a:r>
            <a:endParaRPr lang="en-IN" sz="3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911FCF-C4BD-412F-89A4-B4ABBCD09543}"/>
              </a:ext>
            </a:extLst>
          </p:cNvPr>
          <p:cNvSpPr txBox="1"/>
          <p:nvPr/>
        </p:nvSpPr>
        <p:spPr>
          <a:xfrm>
            <a:off x="79897" y="1105266"/>
            <a:ext cx="7483878" cy="38164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lvl="0"/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&lt;!DOCTYPE html&gt;</a:t>
            </a:r>
          </a:p>
          <a:p>
            <a:pPr lvl="0"/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&lt;html&gt;</a:t>
            </a:r>
          </a:p>
          <a:p>
            <a:pPr lvl="0"/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&lt;body&gt;</a:t>
            </a:r>
          </a:p>
          <a:p>
            <a:pPr lvl="0"/>
            <a:endParaRPr lang="en-IN" sz="11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lvl="0"/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&lt;h2&gt;JavaScript </a:t>
            </a:r>
            <a:r>
              <a:rPr lang="en-IN" sz="1100" dirty="0" err="1">
                <a:solidFill>
                  <a:prstClr val="black"/>
                </a:solidFill>
                <a:latin typeface="Consolas" panose="020B0609020204030204" pitchFamily="49" charset="0"/>
              </a:rPr>
              <a:t>addEventListener</a:t>
            </a:r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()&lt;/h2&gt;</a:t>
            </a:r>
          </a:p>
          <a:p>
            <a:pPr lvl="0"/>
            <a:endParaRPr lang="en-IN" sz="11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lvl="0"/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&lt;p&gt;This example uses the </a:t>
            </a:r>
            <a:r>
              <a:rPr lang="en-IN" sz="1100" dirty="0" err="1">
                <a:solidFill>
                  <a:prstClr val="black"/>
                </a:solidFill>
                <a:latin typeface="Consolas" panose="020B0609020204030204" pitchFamily="49" charset="0"/>
              </a:rPr>
              <a:t>addEventListener</a:t>
            </a:r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() method to attach a click event to a button.&lt;/p&gt;</a:t>
            </a:r>
          </a:p>
          <a:p>
            <a:pPr lvl="0"/>
            <a:endParaRPr lang="en-IN" sz="11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lvl="0"/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&lt;button </a:t>
            </a:r>
            <a:r>
              <a:rPr lang="en-IN" sz="1100" dirty="0">
                <a:solidFill>
                  <a:srgbClr val="FF0000"/>
                </a:solidFill>
                <a:latin typeface="Consolas" panose="020B0609020204030204" pitchFamily="49" charset="0"/>
              </a:rPr>
              <a:t>id="</a:t>
            </a:r>
            <a:r>
              <a:rPr lang="en-IN" sz="1100" dirty="0" err="1">
                <a:solidFill>
                  <a:srgbClr val="FF0000"/>
                </a:solidFill>
                <a:latin typeface="Consolas" panose="020B0609020204030204" pitchFamily="49" charset="0"/>
              </a:rPr>
              <a:t>myBtn</a:t>
            </a:r>
            <a:r>
              <a:rPr lang="en-IN" sz="1100" dirty="0">
                <a:solidFill>
                  <a:srgbClr val="FF0000"/>
                </a:solidFill>
                <a:latin typeface="Consolas" panose="020B0609020204030204" pitchFamily="49" charset="0"/>
              </a:rPr>
              <a:t>"&gt;</a:t>
            </a:r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Try it&lt;/button&gt;</a:t>
            </a:r>
          </a:p>
          <a:p>
            <a:pPr lvl="0"/>
            <a:endParaRPr lang="en-IN" sz="11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lvl="0"/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&lt;p id="demo"&gt;&lt;/p&gt;</a:t>
            </a:r>
          </a:p>
          <a:p>
            <a:pPr lvl="0"/>
            <a:endParaRPr lang="en-IN" sz="11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lvl="0"/>
            <a:r>
              <a:rPr lang="en-IN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&lt;script&gt;</a:t>
            </a:r>
          </a:p>
          <a:p>
            <a:pPr lvl="0"/>
            <a:r>
              <a:rPr lang="en-IN" sz="1100" b="1" dirty="0" err="1">
                <a:solidFill>
                  <a:srgbClr val="7030A0"/>
                </a:solidFill>
                <a:latin typeface="Consolas" panose="020B0609020204030204" pitchFamily="49" charset="0"/>
              </a:rPr>
              <a:t>document.getElementById</a:t>
            </a:r>
            <a:r>
              <a:rPr lang="en-IN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("</a:t>
            </a:r>
            <a:r>
              <a:rPr lang="en-IN" sz="1100" b="1" dirty="0" err="1">
                <a:solidFill>
                  <a:srgbClr val="7030A0"/>
                </a:solidFill>
                <a:latin typeface="Consolas" panose="020B0609020204030204" pitchFamily="49" charset="0"/>
              </a:rPr>
              <a:t>myBtn</a:t>
            </a:r>
            <a:r>
              <a:rPr lang="en-IN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").</a:t>
            </a:r>
            <a:r>
              <a:rPr lang="en-IN" sz="1100" b="1" dirty="0" err="1">
                <a:solidFill>
                  <a:srgbClr val="7030A0"/>
                </a:solidFill>
                <a:latin typeface="Consolas" panose="020B0609020204030204" pitchFamily="49" charset="0"/>
              </a:rPr>
              <a:t>addEventListener</a:t>
            </a:r>
            <a:r>
              <a:rPr lang="en-IN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("click", </a:t>
            </a:r>
            <a:r>
              <a:rPr lang="en-IN" sz="1100" b="1" dirty="0" err="1">
                <a:solidFill>
                  <a:srgbClr val="7030A0"/>
                </a:solidFill>
                <a:latin typeface="Consolas" panose="020B0609020204030204" pitchFamily="49" charset="0"/>
              </a:rPr>
              <a:t>displayDate</a:t>
            </a:r>
            <a:r>
              <a:rPr lang="en-IN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);</a:t>
            </a:r>
          </a:p>
          <a:p>
            <a:pPr lvl="0"/>
            <a:endParaRPr lang="en-IN" sz="1100" b="1" dirty="0">
              <a:solidFill>
                <a:srgbClr val="7030A0"/>
              </a:solidFill>
              <a:latin typeface="Consolas" panose="020B0609020204030204" pitchFamily="49" charset="0"/>
            </a:endParaRPr>
          </a:p>
          <a:p>
            <a:pPr lvl="0"/>
            <a:r>
              <a:rPr lang="en-IN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function </a:t>
            </a:r>
            <a:r>
              <a:rPr lang="en-IN" sz="1100" b="1" dirty="0" err="1">
                <a:solidFill>
                  <a:srgbClr val="7030A0"/>
                </a:solidFill>
                <a:latin typeface="Consolas" panose="020B0609020204030204" pitchFamily="49" charset="0"/>
              </a:rPr>
              <a:t>displayDate</a:t>
            </a:r>
            <a:r>
              <a:rPr lang="en-IN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() {</a:t>
            </a:r>
          </a:p>
          <a:p>
            <a:pPr lvl="0"/>
            <a:r>
              <a:rPr lang="en-IN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  </a:t>
            </a:r>
            <a:r>
              <a:rPr lang="en-IN" sz="1100" b="1" dirty="0" err="1">
                <a:solidFill>
                  <a:srgbClr val="7030A0"/>
                </a:solidFill>
                <a:latin typeface="Consolas" panose="020B0609020204030204" pitchFamily="49" charset="0"/>
              </a:rPr>
              <a:t>document.getElementById</a:t>
            </a:r>
            <a:r>
              <a:rPr lang="en-IN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("demo").</a:t>
            </a:r>
            <a:r>
              <a:rPr lang="en-IN" sz="1100" b="1" dirty="0" err="1">
                <a:solidFill>
                  <a:srgbClr val="7030A0"/>
                </a:solidFill>
                <a:latin typeface="Consolas" panose="020B0609020204030204" pitchFamily="49" charset="0"/>
              </a:rPr>
              <a:t>innerHTML</a:t>
            </a:r>
            <a:r>
              <a:rPr lang="en-IN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 = Date();</a:t>
            </a:r>
          </a:p>
          <a:p>
            <a:pPr lvl="0"/>
            <a:r>
              <a:rPr lang="en-IN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}</a:t>
            </a:r>
          </a:p>
          <a:p>
            <a:pPr lvl="0"/>
            <a:r>
              <a:rPr lang="en-IN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&lt;/script&gt;</a:t>
            </a:r>
          </a:p>
          <a:p>
            <a:pPr lvl="0"/>
            <a:endParaRPr lang="en-IN" sz="11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lvl="0"/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&lt;/body&gt;</a:t>
            </a:r>
          </a:p>
          <a:p>
            <a:pPr lvl="0"/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&lt;/html&gt; </a:t>
            </a:r>
            <a:endParaRPr kumimoji="0" lang="en-IN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F57D783-9719-4A2F-9AF2-BF1C10AF60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12348" y="1105266"/>
            <a:ext cx="3929850" cy="3686190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lang="en-US" sz="1600" b="1" dirty="0">
                <a:solidFill>
                  <a:schemeClr val="accent1">
                    <a:lumMod val="50000"/>
                  </a:schemeClr>
                </a:solidFill>
              </a:rPr>
              <a:t>Here external function </a:t>
            </a:r>
            <a:r>
              <a:rPr lang="en-US" sz="1600" b="1" dirty="0" err="1">
                <a:solidFill>
                  <a:schemeClr val="accent1">
                    <a:lumMod val="50000"/>
                  </a:schemeClr>
                </a:solidFill>
              </a:rPr>
              <a:t>displaydate</a:t>
            </a:r>
            <a:r>
              <a:rPr lang="en-US" sz="1600" b="1" dirty="0">
                <a:solidFill>
                  <a:schemeClr val="accent1">
                    <a:lumMod val="50000"/>
                  </a:schemeClr>
                </a:solidFill>
              </a:rPr>
              <a:t>( ) is written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6E6997-0CA6-479D-9E32-7D27DD8F9C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25501" r="11384" b="52104"/>
          <a:stretch/>
        </p:blipFill>
        <p:spPr>
          <a:xfrm>
            <a:off x="186430" y="5175844"/>
            <a:ext cx="4708124" cy="15358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EB7EE9F-4D69-48F2-8F61-10E1AF1D0D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 t="24725" r="12185" b="51197"/>
          <a:stretch/>
        </p:blipFill>
        <p:spPr>
          <a:xfrm>
            <a:off x="5507113" y="5135729"/>
            <a:ext cx="4610470" cy="1651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679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FB833-110A-4231-82EA-F52BF99D7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375" y="196678"/>
            <a:ext cx="6281691" cy="771217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chemeClr val="accent1">
                    <a:lumMod val="50000"/>
                  </a:schemeClr>
                </a:solidFill>
              </a:rPr>
              <a:t>Where to write JavaScript code?</a:t>
            </a:r>
            <a:endParaRPr lang="en-IN" sz="3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B16D11-E557-4DE5-9177-C937D578A93C}"/>
              </a:ext>
            </a:extLst>
          </p:cNvPr>
          <p:cNvSpPr txBox="1"/>
          <p:nvPr/>
        </p:nvSpPr>
        <p:spPr>
          <a:xfrm>
            <a:off x="213805" y="967895"/>
            <a:ext cx="6372688" cy="36933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300" dirty="0">
                <a:latin typeface="Consolas" panose="020B0609020204030204" pitchFamily="49" charset="0"/>
              </a:rPr>
              <a:t>&lt;!DOCTYPE html&gt;</a:t>
            </a:r>
          </a:p>
          <a:p>
            <a:r>
              <a:rPr lang="en-IN" sz="1300" dirty="0">
                <a:latin typeface="Consolas" panose="020B0609020204030204" pitchFamily="49" charset="0"/>
              </a:rPr>
              <a:t>&lt;html&gt;</a:t>
            </a:r>
          </a:p>
          <a:p>
            <a:r>
              <a:rPr lang="en-IN" sz="1300" dirty="0">
                <a:latin typeface="Consolas" panose="020B0609020204030204" pitchFamily="49" charset="0"/>
              </a:rPr>
              <a:t>&lt;body&gt;</a:t>
            </a:r>
          </a:p>
          <a:p>
            <a:endParaRPr lang="en-IN" sz="1300" dirty="0">
              <a:latin typeface="Consolas" panose="020B0609020204030204" pitchFamily="49" charset="0"/>
            </a:endParaRPr>
          </a:p>
          <a:p>
            <a:r>
              <a:rPr lang="en-IN" sz="1300" dirty="0">
                <a:latin typeface="Consolas" panose="020B0609020204030204" pitchFamily="49" charset="0"/>
              </a:rPr>
              <a:t>&lt;h2&gt;JavaScript in Body&lt;/h2&gt;</a:t>
            </a:r>
          </a:p>
          <a:p>
            <a:endParaRPr lang="en-IN" sz="1300" dirty="0">
              <a:latin typeface="Consolas" panose="020B0609020204030204" pitchFamily="49" charset="0"/>
            </a:endParaRPr>
          </a:p>
          <a:p>
            <a:r>
              <a:rPr lang="en-IN" sz="1300" dirty="0">
                <a:latin typeface="Consolas" panose="020B0609020204030204" pitchFamily="49" charset="0"/>
              </a:rPr>
              <a:t>&lt;p id="demo"&gt;A Paragraph.&lt;/p&gt;</a:t>
            </a:r>
          </a:p>
          <a:p>
            <a:endParaRPr lang="en-IN" sz="1300" dirty="0">
              <a:latin typeface="Consolas" panose="020B0609020204030204" pitchFamily="49" charset="0"/>
            </a:endParaRPr>
          </a:p>
          <a:p>
            <a:r>
              <a:rPr lang="en-IN" sz="1300" dirty="0">
                <a:latin typeface="Consolas" panose="020B0609020204030204" pitchFamily="49" charset="0"/>
              </a:rPr>
              <a:t>&lt;button type="button" onclick</a:t>
            </a:r>
            <a:r>
              <a:rPr lang="en-IN" sz="1300" dirty="0">
                <a:solidFill>
                  <a:srgbClr val="FF0000"/>
                </a:solidFill>
                <a:latin typeface="Consolas" panose="020B0609020204030204" pitchFamily="49" charset="0"/>
              </a:rPr>
              <a:t>="</a:t>
            </a:r>
            <a:r>
              <a:rPr lang="en-IN" sz="1300" dirty="0" err="1">
                <a:solidFill>
                  <a:srgbClr val="FF0000"/>
                </a:solidFill>
                <a:latin typeface="Consolas" panose="020B0609020204030204" pitchFamily="49" charset="0"/>
              </a:rPr>
              <a:t>myFunction</a:t>
            </a:r>
            <a:r>
              <a:rPr lang="en-IN" sz="1300" dirty="0">
                <a:solidFill>
                  <a:srgbClr val="FF0000"/>
                </a:solidFill>
                <a:latin typeface="Consolas" panose="020B0609020204030204" pitchFamily="49" charset="0"/>
              </a:rPr>
              <a:t>()"</a:t>
            </a:r>
            <a:r>
              <a:rPr lang="en-IN" sz="1300" dirty="0">
                <a:latin typeface="Consolas" panose="020B0609020204030204" pitchFamily="49" charset="0"/>
              </a:rPr>
              <a:t>&gt;Try it&lt;/button&gt;</a:t>
            </a:r>
          </a:p>
          <a:p>
            <a:endParaRPr lang="en-IN" sz="1300" dirty="0">
              <a:latin typeface="Consolas" panose="020B0609020204030204" pitchFamily="49" charset="0"/>
            </a:endParaRPr>
          </a:p>
          <a:p>
            <a:r>
              <a:rPr lang="en-IN" sz="1300" b="1" dirty="0">
                <a:solidFill>
                  <a:srgbClr val="7030A0"/>
                </a:solidFill>
                <a:latin typeface="Consolas" panose="020B0609020204030204" pitchFamily="49" charset="0"/>
              </a:rPr>
              <a:t>&lt;script&gt;</a:t>
            </a:r>
          </a:p>
          <a:p>
            <a:r>
              <a:rPr lang="en-IN" sz="1300" b="1" dirty="0">
                <a:solidFill>
                  <a:srgbClr val="7030A0"/>
                </a:solidFill>
                <a:latin typeface="Consolas" panose="020B0609020204030204" pitchFamily="49" charset="0"/>
              </a:rPr>
              <a:t>function </a:t>
            </a:r>
            <a:r>
              <a:rPr lang="en-IN" sz="1300" b="1" dirty="0" err="1">
                <a:solidFill>
                  <a:srgbClr val="7030A0"/>
                </a:solidFill>
                <a:latin typeface="Consolas" panose="020B0609020204030204" pitchFamily="49" charset="0"/>
              </a:rPr>
              <a:t>myFunction</a:t>
            </a:r>
            <a:r>
              <a:rPr lang="en-IN" sz="1300" b="1" dirty="0">
                <a:solidFill>
                  <a:srgbClr val="7030A0"/>
                </a:solidFill>
                <a:latin typeface="Consolas" panose="020B0609020204030204" pitchFamily="49" charset="0"/>
              </a:rPr>
              <a:t>() {</a:t>
            </a:r>
          </a:p>
          <a:p>
            <a:r>
              <a:rPr lang="en-IN" sz="1300" b="1" dirty="0">
                <a:solidFill>
                  <a:srgbClr val="7030A0"/>
                </a:solidFill>
                <a:latin typeface="Consolas" panose="020B0609020204030204" pitchFamily="49" charset="0"/>
              </a:rPr>
              <a:t>  </a:t>
            </a:r>
            <a:r>
              <a:rPr lang="en-IN" sz="1300" b="1" dirty="0" err="1">
                <a:solidFill>
                  <a:srgbClr val="7030A0"/>
                </a:solidFill>
                <a:latin typeface="Consolas" panose="020B0609020204030204" pitchFamily="49" charset="0"/>
              </a:rPr>
              <a:t>document.getElementById</a:t>
            </a:r>
            <a:r>
              <a:rPr lang="en-IN" sz="1300" b="1" dirty="0">
                <a:solidFill>
                  <a:srgbClr val="7030A0"/>
                </a:solidFill>
                <a:latin typeface="Consolas" panose="020B0609020204030204" pitchFamily="49" charset="0"/>
              </a:rPr>
              <a:t>("demo").</a:t>
            </a:r>
            <a:r>
              <a:rPr lang="en-IN" sz="1300" b="1" dirty="0" err="1">
                <a:solidFill>
                  <a:srgbClr val="7030A0"/>
                </a:solidFill>
                <a:latin typeface="Consolas" panose="020B0609020204030204" pitchFamily="49" charset="0"/>
              </a:rPr>
              <a:t>innerHTML</a:t>
            </a:r>
            <a:r>
              <a:rPr lang="en-IN" sz="1300" b="1" dirty="0">
                <a:solidFill>
                  <a:srgbClr val="7030A0"/>
                </a:solidFill>
                <a:latin typeface="Consolas" panose="020B0609020204030204" pitchFamily="49" charset="0"/>
              </a:rPr>
              <a:t> = "Paragraph changed.";</a:t>
            </a:r>
          </a:p>
          <a:p>
            <a:r>
              <a:rPr lang="en-IN" sz="1300" b="1" dirty="0">
                <a:solidFill>
                  <a:srgbClr val="7030A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IN" sz="1300" b="1" dirty="0">
                <a:solidFill>
                  <a:srgbClr val="7030A0"/>
                </a:solidFill>
                <a:latin typeface="Consolas" panose="020B0609020204030204" pitchFamily="49" charset="0"/>
              </a:rPr>
              <a:t>&lt;/script&gt;</a:t>
            </a:r>
          </a:p>
          <a:p>
            <a:endParaRPr lang="en-IN" sz="1300" dirty="0">
              <a:latin typeface="Consolas" panose="020B0609020204030204" pitchFamily="49" charset="0"/>
            </a:endParaRPr>
          </a:p>
          <a:p>
            <a:r>
              <a:rPr lang="en-IN" sz="1300" dirty="0">
                <a:latin typeface="Consolas" panose="020B0609020204030204" pitchFamily="49" charset="0"/>
              </a:rPr>
              <a:t>&lt;/body&gt;</a:t>
            </a:r>
          </a:p>
          <a:p>
            <a:r>
              <a:rPr lang="en-IN" sz="1300" dirty="0">
                <a:latin typeface="Consolas" panose="020B0609020204030204" pitchFamily="49" charset="0"/>
              </a:rPr>
              <a:t>&lt;/html&gt;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44D785-81BE-4968-98D6-CE8C009BB65F}"/>
              </a:ext>
            </a:extLst>
          </p:cNvPr>
          <p:cNvSpPr txBox="1"/>
          <p:nvPr/>
        </p:nvSpPr>
        <p:spPr>
          <a:xfrm>
            <a:off x="6977848" y="1150107"/>
            <a:ext cx="5095783" cy="3788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A JavaScript function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It is a block of JavaScript code, that can be executed when "called" for.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Example: a function can be called when an event occurs, like when the user clicks a button.</a:t>
            </a:r>
          </a:p>
          <a:p>
            <a:pPr lvl="1">
              <a:lnSpc>
                <a:spcPct val="150000"/>
              </a:lnSpc>
            </a:pP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Script is written in the body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4D24CA8-DB68-4299-90E2-85639A106D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25359" r="20267" b="53528"/>
          <a:stretch/>
        </p:blipFill>
        <p:spPr>
          <a:xfrm>
            <a:off x="213805" y="5213351"/>
            <a:ext cx="3625049" cy="144797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9B09168-0253-483C-ACBD-B64CB5C500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 t="25359" r="23617" b="52233"/>
          <a:stretch/>
        </p:blipFill>
        <p:spPr>
          <a:xfrm>
            <a:off x="4845728" y="5168962"/>
            <a:ext cx="3216676" cy="1536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821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FB833-110A-4231-82EA-F52BF99D7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430" y="71023"/>
            <a:ext cx="7483878" cy="780094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chemeClr val="accent1">
                    <a:lumMod val="50000"/>
                  </a:schemeClr>
                </a:solidFill>
              </a:rPr>
              <a:t>Many Event Handler to same element</a:t>
            </a:r>
            <a:endParaRPr lang="en-IN" sz="3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911FCF-C4BD-412F-89A4-B4ABBCD09543}"/>
              </a:ext>
            </a:extLst>
          </p:cNvPr>
          <p:cNvSpPr txBox="1"/>
          <p:nvPr/>
        </p:nvSpPr>
        <p:spPr>
          <a:xfrm>
            <a:off x="79897" y="1105266"/>
            <a:ext cx="7483878" cy="466281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lvl="0"/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&lt;!DOCTYPE html&gt;</a:t>
            </a:r>
          </a:p>
          <a:p>
            <a:pPr lvl="0"/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&lt;html&gt;</a:t>
            </a:r>
          </a:p>
          <a:p>
            <a:pPr lvl="0"/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&lt;body&gt;</a:t>
            </a:r>
          </a:p>
          <a:p>
            <a:pPr lvl="0"/>
            <a:endParaRPr lang="en-IN" sz="11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lvl="0"/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&lt;h2&gt;JavaScript </a:t>
            </a:r>
            <a:r>
              <a:rPr lang="en-IN" sz="1100" dirty="0" err="1">
                <a:solidFill>
                  <a:prstClr val="black"/>
                </a:solidFill>
                <a:latin typeface="Consolas" panose="020B0609020204030204" pitchFamily="49" charset="0"/>
              </a:rPr>
              <a:t>addEventListener</a:t>
            </a:r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()&lt;/h2&gt;</a:t>
            </a:r>
          </a:p>
          <a:p>
            <a:pPr lvl="0"/>
            <a:endParaRPr lang="en-IN" sz="11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lvl="0"/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&lt;p&gt;This example uses the </a:t>
            </a:r>
            <a:r>
              <a:rPr lang="en-IN" sz="1100" dirty="0" err="1">
                <a:solidFill>
                  <a:prstClr val="black"/>
                </a:solidFill>
                <a:latin typeface="Consolas" panose="020B0609020204030204" pitchFamily="49" charset="0"/>
              </a:rPr>
              <a:t>addEventListener</a:t>
            </a:r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() method to add two click events to the same button.&lt;/p&gt;</a:t>
            </a:r>
          </a:p>
          <a:p>
            <a:pPr lvl="0"/>
            <a:endParaRPr lang="en-IN" sz="11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lvl="0"/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&lt;button </a:t>
            </a:r>
            <a:r>
              <a:rPr lang="en-IN" sz="1100" b="1" dirty="0">
                <a:solidFill>
                  <a:srgbClr val="FF0000"/>
                </a:solidFill>
                <a:latin typeface="Consolas" panose="020B0609020204030204" pitchFamily="49" charset="0"/>
              </a:rPr>
              <a:t>id="</a:t>
            </a:r>
            <a:r>
              <a:rPr lang="en-IN" sz="11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myBtn</a:t>
            </a:r>
            <a:r>
              <a:rPr lang="en-IN" sz="1100" b="1" dirty="0">
                <a:solidFill>
                  <a:srgbClr val="FF0000"/>
                </a:solidFill>
                <a:latin typeface="Consolas" panose="020B0609020204030204" pitchFamily="49" charset="0"/>
              </a:rPr>
              <a:t>"&gt;</a:t>
            </a:r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Try it&lt;/button&gt;</a:t>
            </a:r>
          </a:p>
          <a:p>
            <a:pPr lvl="0"/>
            <a:endParaRPr lang="en-IN" sz="11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lvl="0"/>
            <a:r>
              <a:rPr lang="en-IN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&lt;script&gt;</a:t>
            </a:r>
          </a:p>
          <a:p>
            <a:pPr lvl="0"/>
            <a:r>
              <a:rPr lang="en-IN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var x = </a:t>
            </a:r>
            <a:r>
              <a:rPr lang="en-IN" sz="1100" b="1" dirty="0" err="1">
                <a:solidFill>
                  <a:srgbClr val="7030A0"/>
                </a:solidFill>
                <a:latin typeface="Consolas" panose="020B0609020204030204" pitchFamily="49" charset="0"/>
              </a:rPr>
              <a:t>document.getElementById</a:t>
            </a:r>
            <a:r>
              <a:rPr lang="en-IN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("</a:t>
            </a:r>
            <a:r>
              <a:rPr lang="en-IN" sz="1100" b="1" dirty="0" err="1">
                <a:solidFill>
                  <a:srgbClr val="7030A0"/>
                </a:solidFill>
                <a:latin typeface="Consolas" panose="020B0609020204030204" pitchFamily="49" charset="0"/>
              </a:rPr>
              <a:t>myBtn</a:t>
            </a:r>
            <a:r>
              <a:rPr lang="en-IN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");</a:t>
            </a:r>
          </a:p>
          <a:p>
            <a:pPr lvl="0"/>
            <a:r>
              <a:rPr lang="en-IN" sz="1100" b="1" dirty="0" err="1">
                <a:solidFill>
                  <a:srgbClr val="7030A0"/>
                </a:solidFill>
                <a:latin typeface="Consolas" panose="020B0609020204030204" pitchFamily="49" charset="0"/>
              </a:rPr>
              <a:t>x.addEventListener</a:t>
            </a:r>
            <a:r>
              <a:rPr lang="en-IN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("click", </a:t>
            </a:r>
            <a:r>
              <a:rPr lang="en-IN" sz="1100" b="1" dirty="0" err="1">
                <a:solidFill>
                  <a:srgbClr val="7030A0"/>
                </a:solidFill>
                <a:latin typeface="Consolas" panose="020B0609020204030204" pitchFamily="49" charset="0"/>
              </a:rPr>
              <a:t>myFunction</a:t>
            </a:r>
            <a:r>
              <a:rPr lang="en-IN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);</a:t>
            </a:r>
          </a:p>
          <a:p>
            <a:pPr lvl="0"/>
            <a:r>
              <a:rPr lang="en-IN" sz="1100" b="1" dirty="0" err="1">
                <a:solidFill>
                  <a:srgbClr val="7030A0"/>
                </a:solidFill>
                <a:latin typeface="Consolas" panose="020B0609020204030204" pitchFamily="49" charset="0"/>
              </a:rPr>
              <a:t>x.addEventListener</a:t>
            </a:r>
            <a:r>
              <a:rPr lang="en-IN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("click", </a:t>
            </a:r>
            <a:r>
              <a:rPr lang="en-IN" sz="1100" b="1" dirty="0" err="1">
                <a:solidFill>
                  <a:srgbClr val="7030A0"/>
                </a:solidFill>
                <a:latin typeface="Consolas" panose="020B0609020204030204" pitchFamily="49" charset="0"/>
              </a:rPr>
              <a:t>someOtherFunction</a:t>
            </a:r>
            <a:r>
              <a:rPr lang="en-IN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);</a:t>
            </a:r>
          </a:p>
          <a:p>
            <a:pPr lvl="0"/>
            <a:endParaRPr lang="en-IN" sz="1100" b="1" dirty="0">
              <a:solidFill>
                <a:srgbClr val="7030A0"/>
              </a:solidFill>
              <a:latin typeface="Consolas" panose="020B0609020204030204" pitchFamily="49" charset="0"/>
            </a:endParaRPr>
          </a:p>
          <a:p>
            <a:pPr lvl="0"/>
            <a:r>
              <a:rPr lang="en-IN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function </a:t>
            </a:r>
            <a:r>
              <a:rPr lang="en-IN" sz="1100" b="1" dirty="0" err="1">
                <a:solidFill>
                  <a:srgbClr val="7030A0"/>
                </a:solidFill>
                <a:latin typeface="Consolas" panose="020B0609020204030204" pitchFamily="49" charset="0"/>
              </a:rPr>
              <a:t>myFunction</a:t>
            </a:r>
            <a:r>
              <a:rPr lang="en-IN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() {</a:t>
            </a:r>
          </a:p>
          <a:p>
            <a:pPr lvl="0"/>
            <a:r>
              <a:rPr lang="en-IN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  alert ("Hello World!");</a:t>
            </a:r>
          </a:p>
          <a:p>
            <a:pPr lvl="0"/>
            <a:r>
              <a:rPr lang="en-IN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}</a:t>
            </a:r>
          </a:p>
          <a:p>
            <a:pPr lvl="0"/>
            <a:endParaRPr lang="en-IN" sz="1100" b="1" dirty="0">
              <a:solidFill>
                <a:srgbClr val="7030A0"/>
              </a:solidFill>
              <a:latin typeface="Consolas" panose="020B0609020204030204" pitchFamily="49" charset="0"/>
            </a:endParaRPr>
          </a:p>
          <a:p>
            <a:pPr lvl="0"/>
            <a:r>
              <a:rPr lang="en-IN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function </a:t>
            </a:r>
            <a:r>
              <a:rPr lang="en-IN" sz="1100" b="1" dirty="0" err="1">
                <a:solidFill>
                  <a:srgbClr val="7030A0"/>
                </a:solidFill>
                <a:latin typeface="Consolas" panose="020B0609020204030204" pitchFamily="49" charset="0"/>
              </a:rPr>
              <a:t>someOtherFunction</a:t>
            </a:r>
            <a:r>
              <a:rPr lang="en-IN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() {</a:t>
            </a:r>
          </a:p>
          <a:p>
            <a:pPr lvl="0"/>
            <a:r>
              <a:rPr lang="en-IN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  alert ("This function was also executed!");</a:t>
            </a:r>
          </a:p>
          <a:p>
            <a:pPr lvl="0"/>
            <a:r>
              <a:rPr lang="en-IN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}</a:t>
            </a:r>
          </a:p>
          <a:p>
            <a:pPr lvl="0"/>
            <a:r>
              <a:rPr lang="en-IN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&lt;/script&gt;</a:t>
            </a:r>
          </a:p>
          <a:p>
            <a:pPr lvl="0"/>
            <a:endParaRPr lang="en-IN" sz="11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lvl="0"/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&lt;/body&gt;</a:t>
            </a:r>
          </a:p>
          <a:p>
            <a:pPr lvl="0"/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&lt;/html&gt;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F57D783-9719-4A2F-9AF2-BF1C10AF60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12348" y="1105266"/>
            <a:ext cx="3929850" cy="963231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lang="en-US" sz="1600" b="1" dirty="0">
                <a:solidFill>
                  <a:schemeClr val="accent1">
                    <a:lumMod val="50000"/>
                  </a:schemeClr>
                </a:solidFill>
              </a:rPr>
              <a:t>Two events are defined for button click</a:t>
            </a:r>
            <a:endParaRPr lang="en-US" sz="1600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DE937C3-A90E-476F-95B7-10C511DBB6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25243" r="8689" b="54693"/>
          <a:stretch/>
        </p:blipFill>
        <p:spPr>
          <a:xfrm>
            <a:off x="7075505" y="2740981"/>
            <a:ext cx="5036598" cy="137603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7EE5C6E-78CE-4245-A2F1-6C58DE9AAC3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607" t="7767" r="35922" b="77783"/>
          <a:stretch/>
        </p:blipFill>
        <p:spPr>
          <a:xfrm>
            <a:off x="7812348" y="4294032"/>
            <a:ext cx="3471168" cy="99094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BAB7BEB-4827-4406-B3F0-D248A111865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534" t="8155" r="35923" b="77799"/>
          <a:stretch/>
        </p:blipFill>
        <p:spPr>
          <a:xfrm>
            <a:off x="7812348" y="5525267"/>
            <a:ext cx="3480046" cy="963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811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build="p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FB833-110A-4231-82EA-F52BF99D7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430" y="71023"/>
            <a:ext cx="7483878" cy="780094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chemeClr val="accent1">
                    <a:lumMod val="50000"/>
                  </a:schemeClr>
                </a:solidFill>
              </a:rPr>
              <a:t>Many Event Handler to same element</a:t>
            </a:r>
            <a:endParaRPr lang="en-IN" sz="3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911FCF-C4BD-412F-89A4-B4ABBCD09543}"/>
              </a:ext>
            </a:extLst>
          </p:cNvPr>
          <p:cNvSpPr txBox="1"/>
          <p:nvPr/>
        </p:nvSpPr>
        <p:spPr>
          <a:xfrm>
            <a:off x="79897" y="1105266"/>
            <a:ext cx="7483878" cy="567847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lvl="0"/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&lt;!DOCTYPE html&gt;</a:t>
            </a:r>
          </a:p>
          <a:p>
            <a:pPr lvl="0"/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&lt;html&gt;</a:t>
            </a:r>
          </a:p>
          <a:p>
            <a:pPr lvl="0"/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&lt;body&gt;</a:t>
            </a:r>
          </a:p>
          <a:p>
            <a:pPr lvl="0"/>
            <a:endParaRPr lang="en-IN" sz="11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lvl="0"/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&lt;h2&gt;JavaScript </a:t>
            </a:r>
            <a:r>
              <a:rPr lang="en-IN" sz="1100" dirty="0" err="1">
                <a:solidFill>
                  <a:prstClr val="black"/>
                </a:solidFill>
                <a:latin typeface="Consolas" panose="020B0609020204030204" pitchFamily="49" charset="0"/>
              </a:rPr>
              <a:t>addEventListener</a:t>
            </a:r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()&lt;/h2&gt;</a:t>
            </a:r>
          </a:p>
          <a:p>
            <a:pPr lvl="0"/>
            <a:endParaRPr lang="en-IN" sz="11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lvl="0"/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&lt;p&gt;This example uses the </a:t>
            </a:r>
            <a:r>
              <a:rPr lang="en-IN" sz="1100" dirty="0" err="1">
                <a:solidFill>
                  <a:prstClr val="black"/>
                </a:solidFill>
                <a:latin typeface="Consolas" panose="020B0609020204030204" pitchFamily="49" charset="0"/>
              </a:rPr>
              <a:t>addEventListener</a:t>
            </a:r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() method to add many events on the same button.&lt;/p&gt;</a:t>
            </a:r>
          </a:p>
          <a:p>
            <a:pPr lvl="0"/>
            <a:endParaRPr lang="en-IN" sz="11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lvl="0"/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&lt;button </a:t>
            </a:r>
            <a:r>
              <a:rPr lang="en-IN" sz="1100" b="1" dirty="0">
                <a:solidFill>
                  <a:srgbClr val="FF0000"/>
                </a:solidFill>
                <a:latin typeface="Consolas" panose="020B0609020204030204" pitchFamily="49" charset="0"/>
              </a:rPr>
              <a:t>id="</a:t>
            </a:r>
            <a:r>
              <a:rPr lang="en-IN" sz="11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myBtn</a:t>
            </a:r>
            <a:r>
              <a:rPr lang="en-IN" sz="1100" b="1" dirty="0">
                <a:solidFill>
                  <a:srgbClr val="FF0000"/>
                </a:solidFill>
                <a:latin typeface="Consolas" panose="020B0609020204030204" pitchFamily="49" charset="0"/>
              </a:rPr>
              <a:t>"&gt;</a:t>
            </a:r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Try it&lt;/button&gt;</a:t>
            </a:r>
          </a:p>
          <a:p>
            <a:pPr lvl="0"/>
            <a:endParaRPr lang="en-IN" sz="11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lvl="0"/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&lt;p id="demo"&gt;&lt;/p&gt;</a:t>
            </a:r>
          </a:p>
          <a:p>
            <a:pPr lvl="0"/>
            <a:endParaRPr lang="en-IN" sz="11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lvl="0"/>
            <a:r>
              <a:rPr lang="en-IN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&lt;script&gt;</a:t>
            </a:r>
          </a:p>
          <a:p>
            <a:pPr lvl="0"/>
            <a:r>
              <a:rPr lang="en-IN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var x = </a:t>
            </a:r>
            <a:r>
              <a:rPr lang="en-IN" sz="1100" b="1" dirty="0" err="1">
                <a:solidFill>
                  <a:srgbClr val="7030A0"/>
                </a:solidFill>
                <a:latin typeface="Consolas" panose="020B0609020204030204" pitchFamily="49" charset="0"/>
              </a:rPr>
              <a:t>document.getElementById</a:t>
            </a:r>
            <a:r>
              <a:rPr lang="en-IN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("</a:t>
            </a:r>
            <a:r>
              <a:rPr lang="en-IN" sz="1100" b="1" dirty="0" err="1">
                <a:solidFill>
                  <a:srgbClr val="7030A0"/>
                </a:solidFill>
                <a:latin typeface="Consolas" panose="020B0609020204030204" pitchFamily="49" charset="0"/>
              </a:rPr>
              <a:t>myBtn</a:t>
            </a:r>
            <a:r>
              <a:rPr lang="en-IN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");</a:t>
            </a:r>
          </a:p>
          <a:p>
            <a:pPr lvl="0"/>
            <a:r>
              <a:rPr lang="en-IN" sz="1100" b="1" dirty="0" err="1">
                <a:solidFill>
                  <a:srgbClr val="7030A0"/>
                </a:solidFill>
                <a:latin typeface="Consolas" panose="020B0609020204030204" pitchFamily="49" charset="0"/>
              </a:rPr>
              <a:t>x.addEventListener</a:t>
            </a:r>
            <a:r>
              <a:rPr lang="en-IN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("mouseover", </a:t>
            </a:r>
            <a:r>
              <a:rPr lang="en-IN" sz="1100" b="1" dirty="0" err="1">
                <a:solidFill>
                  <a:srgbClr val="7030A0"/>
                </a:solidFill>
                <a:latin typeface="Consolas" panose="020B0609020204030204" pitchFamily="49" charset="0"/>
              </a:rPr>
              <a:t>myFunction</a:t>
            </a:r>
            <a:r>
              <a:rPr lang="en-IN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);</a:t>
            </a:r>
          </a:p>
          <a:p>
            <a:pPr lvl="0"/>
            <a:r>
              <a:rPr lang="en-IN" sz="1100" b="1" dirty="0" err="1">
                <a:solidFill>
                  <a:srgbClr val="7030A0"/>
                </a:solidFill>
                <a:latin typeface="Consolas" panose="020B0609020204030204" pitchFamily="49" charset="0"/>
              </a:rPr>
              <a:t>x.addEventListener</a:t>
            </a:r>
            <a:r>
              <a:rPr lang="en-IN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("click", </a:t>
            </a:r>
            <a:r>
              <a:rPr lang="en-IN" sz="1100" b="1" dirty="0" err="1">
                <a:solidFill>
                  <a:srgbClr val="7030A0"/>
                </a:solidFill>
                <a:latin typeface="Consolas" panose="020B0609020204030204" pitchFamily="49" charset="0"/>
              </a:rPr>
              <a:t>mySecondFunction</a:t>
            </a:r>
            <a:r>
              <a:rPr lang="en-IN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);</a:t>
            </a:r>
          </a:p>
          <a:p>
            <a:pPr lvl="0"/>
            <a:r>
              <a:rPr lang="en-IN" sz="1100" b="1" dirty="0" err="1">
                <a:solidFill>
                  <a:srgbClr val="7030A0"/>
                </a:solidFill>
                <a:latin typeface="Consolas" panose="020B0609020204030204" pitchFamily="49" charset="0"/>
              </a:rPr>
              <a:t>x.addEventListener</a:t>
            </a:r>
            <a:r>
              <a:rPr lang="en-IN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("</a:t>
            </a:r>
            <a:r>
              <a:rPr lang="en-IN" sz="1100" b="1" dirty="0" err="1">
                <a:solidFill>
                  <a:srgbClr val="7030A0"/>
                </a:solidFill>
                <a:latin typeface="Consolas" panose="020B0609020204030204" pitchFamily="49" charset="0"/>
              </a:rPr>
              <a:t>mouseout</a:t>
            </a:r>
            <a:r>
              <a:rPr lang="en-IN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", </a:t>
            </a:r>
            <a:r>
              <a:rPr lang="en-IN" sz="1100" b="1" dirty="0" err="1">
                <a:solidFill>
                  <a:srgbClr val="7030A0"/>
                </a:solidFill>
                <a:latin typeface="Consolas" panose="020B0609020204030204" pitchFamily="49" charset="0"/>
              </a:rPr>
              <a:t>myThirdFunction</a:t>
            </a:r>
            <a:r>
              <a:rPr lang="en-IN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);</a:t>
            </a:r>
          </a:p>
          <a:p>
            <a:pPr lvl="0"/>
            <a:endParaRPr lang="en-IN" sz="1100" b="1" dirty="0">
              <a:solidFill>
                <a:srgbClr val="7030A0"/>
              </a:solidFill>
              <a:latin typeface="Consolas" panose="020B0609020204030204" pitchFamily="49" charset="0"/>
            </a:endParaRPr>
          </a:p>
          <a:p>
            <a:pPr lvl="0"/>
            <a:r>
              <a:rPr lang="en-IN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function </a:t>
            </a:r>
            <a:r>
              <a:rPr lang="en-IN" sz="1100" b="1" dirty="0" err="1">
                <a:solidFill>
                  <a:srgbClr val="7030A0"/>
                </a:solidFill>
                <a:latin typeface="Consolas" panose="020B0609020204030204" pitchFamily="49" charset="0"/>
              </a:rPr>
              <a:t>myFunction</a:t>
            </a:r>
            <a:r>
              <a:rPr lang="en-IN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() {</a:t>
            </a:r>
          </a:p>
          <a:p>
            <a:pPr lvl="0"/>
            <a:r>
              <a:rPr lang="en-IN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  </a:t>
            </a:r>
            <a:r>
              <a:rPr lang="en-IN" sz="1100" b="1" dirty="0" err="1">
                <a:solidFill>
                  <a:srgbClr val="7030A0"/>
                </a:solidFill>
                <a:latin typeface="Consolas" panose="020B0609020204030204" pitchFamily="49" charset="0"/>
              </a:rPr>
              <a:t>document.getElementById</a:t>
            </a:r>
            <a:r>
              <a:rPr lang="en-IN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("demo").</a:t>
            </a:r>
            <a:r>
              <a:rPr lang="en-IN" sz="1100" b="1" dirty="0" err="1">
                <a:solidFill>
                  <a:srgbClr val="7030A0"/>
                </a:solidFill>
                <a:latin typeface="Consolas" panose="020B0609020204030204" pitchFamily="49" charset="0"/>
              </a:rPr>
              <a:t>innerHTML</a:t>
            </a:r>
            <a:r>
              <a:rPr lang="en-IN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 += "Moused over!&lt;</a:t>
            </a:r>
            <a:r>
              <a:rPr lang="en-IN" sz="1100" b="1" dirty="0" err="1">
                <a:solidFill>
                  <a:srgbClr val="7030A0"/>
                </a:solidFill>
                <a:latin typeface="Consolas" panose="020B0609020204030204" pitchFamily="49" charset="0"/>
              </a:rPr>
              <a:t>br</a:t>
            </a:r>
            <a:r>
              <a:rPr lang="en-IN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&gt;";</a:t>
            </a:r>
          </a:p>
          <a:p>
            <a:pPr lvl="0"/>
            <a:r>
              <a:rPr lang="en-IN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}</a:t>
            </a:r>
          </a:p>
          <a:p>
            <a:pPr lvl="0"/>
            <a:endParaRPr lang="en-IN" sz="1100" b="1" dirty="0">
              <a:solidFill>
                <a:srgbClr val="7030A0"/>
              </a:solidFill>
              <a:latin typeface="Consolas" panose="020B0609020204030204" pitchFamily="49" charset="0"/>
            </a:endParaRPr>
          </a:p>
          <a:p>
            <a:pPr lvl="0"/>
            <a:r>
              <a:rPr lang="en-IN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function </a:t>
            </a:r>
            <a:r>
              <a:rPr lang="en-IN" sz="1100" b="1" dirty="0" err="1">
                <a:solidFill>
                  <a:srgbClr val="7030A0"/>
                </a:solidFill>
                <a:latin typeface="Consolas" panose="020B0609020204030204" pitchFamily="49" charset="0"/>
              </a:rPr>
              <a:t>mySecondFunction</a:t>
            </a:r>
            <a:r>
              <a:rPr lang="en-IN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() {</a:t>
            </a:r>
          </a:p>
          <a:p>
            <a:pPr lvl="0"/>
            <a:r>
              <a:rPr lang="en-IN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  </a:t>
            </a:r>
            <a:r>
              <a:rPr lang="en-IN" sz="1100" b="1" dirty="0" err="1">
                <a:solidFill>
                  <a:srgbClr val="7030A0"/>
                </a:solidFill>
                <a:latin typeface="Consolas" panose="020B0609020204030204" pitchFamily="49" charset="0"/>
              </a:rPr>
              <a:t>document.getElementById</a:t>
            </a:r>
            <a:r>
              <a:rPr lang="en-IN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("demo").</a:t>
            </a:r>
            <a:r>
              <a:rPr lang="en-IN" sz="1100" b="1" dirty="0" err="1">
                <a:solidFill>
                  <a:srgbClr val="7030A0"/>
                </a:solidFill>
                <a:latin typeface="Consolas" panose="020B0609020204030204" pitchFamily="49" charset="0"/>
              </a:rPr>
              <a:t>innerHTML</a:t>
            </a:r>
            <a:r>
              <a:rPr lang="en-IN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 += "Clicked!&lt;</a:t>
            </a:r>
            <a:r>
              <a:rPr lang="en-IN" sz="1100" b="1" dirty="0" err="1">
                <a:solidFill>
                  <a:srgbClr val="7030A0"/>
                </a:solidFill>
                <a:latin typeface="Consolas" panose="020B0609020204030204" pitchFamily="49" charset="0"/>
              </a:rPr>
              <a:t>br</a:t>
            </a:r>
            <a:r>
              <a:rPr lang="en-IN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&gt;";</a:t>
            </a:r>
          </a:p>
          <a:p>
            <a:pPr lvl="0"/>
            <a:r>
              <a:rPr lang="en-IN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}</a:t>
            </a:r>
          </a:p>
          <a:p>
            <a:pPr lvl="0"/>
            <a:endParaRPr lang="en-IN" sz="1100" b="1" dirty="0">
              <a:solidFill>
                <a:srgbClr val="7030A0"/>
              </a:solidFill>
              <a:latin typeface="Consolas" panose="020B0609020204030204" pitchFamily="49" charset="0"/>
            </a:endParaRPr>
          </a:p>
          <a:p>
            <a:pPr lvl="0"/>
            <a:r>
              <a:rPr lang="en-IN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function </a:t>
            </a:r>
            <a:r>
              <a:rPr lang="en-IN" sz="1100" b="1" dirty="0" err="1">
                <a:solidFill>
                  <a:srgbClr val="7030A0"/>
                </a:solidFill>
                <a:latin typeface="Consolas" panose="020B0609020204030204" pitchFamily="49" charset="0"/>
              </a:rPr>
              <a:t>myThirdFunction</a:t>
            </a:r>
            <a:r>
              <a:rPr lang="en-IN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() {</a:t>
            </a:r>
          </a:p>
          <a:p>
            <a:pPr lvl="0"/>
            <a:r>
              <a:rPr lang="en-IN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  </a:t>
            </a:r>
            <a:r>
              <a:rPr lang="en-IN" sz="1100" b="1" dirty="0" err="1">
                <a:solidFill>
                  <a:srgbClr val="7030A0"/>
                </a:solidFill>
                <a:latin typeface="Consolas" panose="020B0609020204030204" pitchFamily="49" charset="0"/>
              </a:rPr>
              <a:t>document.getElementById</a:t>
            </a:r>
            <a:r>
              <a:rPr lang="en-IN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("demo").</a:t>
            </a:r>
            <a:r>
              <a:rPr lang="en-IN" sz="1100" b="1" dirty="0" err="1">
                <a:solidFill>
                  <a:srgbClr val="7030A0"/>
                </a:solidFill>
                <a:latin typeface="Consolas" panose="020B0609020204030204" pitchFamily="49" charset="0"/>
              </a:rPr>
              <a:t>innerHTML</a:t>
            </a:r>
            <a:r>
              <a:rPr lang="en-IN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 += "Moused out!&lt;</a:t>
            </a:r>
            <a:r>
              <a:rPr lang="en-IN" sz="1100" b="1" dirty="0" err="1">
                <a:solidFill>
                  <a:srgbClr val="7030A0"/>
                </a:solidFill>
                <a:latin typeface="Consolas" panose="020B0609020204030204" pitchFamily="49" charset="0"/>
              </a:rPr>
              <a:t>br</a:t>
            </a:r>
            <a:r>
              <a:rPr lang="en-IN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&gt;";</a:t>
            </a:r>
          </a:p>
          <a:p>
            <a:pPr lvl="0"/>
            <a:r>
              <a:rPr lang="en-IN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}</a:t>
            </a:r>
          </a:p>
          <a:p>
            <a:pPr lvl="0"/>
            <a:r>
              <a:rPr lang="en-IN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&lt;/script&gt;</a:t>
            </a:r>
          </a:p>
          <a:p>
            <a:pPr lvl="0"/>
            <a:endParaRPr lang="en-IN" sz="11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lvl="0"/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&lt;/body&gt;</a:t>
            </a:r>
          </a:p>
          <a:p>
            <a:pPr lvl="0"/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&lt;/html&gt;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F57D783-9719-4A2F-9AF2-BF1C10AF60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12348" y="1105266"/>
            <a:ext cx="3929850" cy="963231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lang="en-US" sz="1600" b="1" dirty="0">
                <a:solidFill>
                  <a:schemeClr val="accent1">
                    <a:lumMod val="50000"/>
                  </a:schemeClr>
                </a:solidFill>
              </a:rPr>
              <a:t>You can add events of different types to the same element</a:t>
            </a:r>
            <a:endParaRPr lang="en-US" sz="1600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C38C72-796A-4C39-9C56-FF00E02B68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25243" r="9126" b="56893"/>
          <a:stretch/>
        </p:blipFill>
        <p:spPr>
          <a:xfrm>
            <a:off x="7128771" y="2396971"/>
            <a:ext cx="4983332" cy="12251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50F9A8C-326A-4B57-A0D1-A1B497596C2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 t="24595" r="10728" b="37994"/>
          <a:stretch/>
        </p:blipFill>
        <p:spPr>
          <a:xfrm>
            <a:off x="7383261" y="3944505"/>
            <a:ext cx="4788023" cy="2565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168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build="p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FB833-110A-4231-82EA-F52BF99D7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430" y="71023"/>
            <a:ext cx="7483878" cy="780094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chemeClr val="accent1">
                    <a:lumMod val="50000"/>
                  </a:schemeClr>
                </a:solidFill>
              </a:rPr>
              <a:t>Passing Parameters</a:t>
            </a:r>
            <a:endParaRPr lang="en-IN" sz="3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911FCF-C4BD-412F-89A4-B4ABBCD09543}"/>
              </a:ext>
            </a:extLst>
          </p:cNvPr>
          <p:cNvSpPr txBox="1"/>
          <p:nvPr/>
        </p:nvSpPr>
        <p:spPr>
          <a:xfrm>
            <a:off x="79897" y="1105266"/>
            <a:ext cx="7483878" cy="500136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lvl="0"/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&lt;!DOCTYPE html&gt;</a:t>
            </a:r>
          </a:p>
          <a:p>
            <a:pPr lvl="0"/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&lt;html&gt;</a:t>
            </a:r>
          </a:p>
          <a:p>
            <a:pPr lvl="0"/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&lt;body&gt;</a:t>
            </a:r>
          </a:p>
          <a:p>
            <a:pPr lvl="0"/>
            <a:endParaRPr lang="en-IN" sz="11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lvl="0"/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&lt;h2&gt;JavaScript </a:t>
            </a:r>
            <a:r>
              <a:rPr lang="en-IN" sz="1100" dirty="0" err="1">
                <a:solidFill>
                  <a:prstClr val="black"/>
                </a:solidFill>
                <a:latin typeface="Consolas" panose="020B0609020204030204" pitchFamily="49" charset="0"/>
              </a:rPr>
              <a:t>addEventListener</a:t>
            </a:r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()&lt;/h2&gt;</a:t>
            </a:r>
          </a:p>
          <a:p>
            <a:pPr lvl="0"/>
            <a:endParaRPr lang="en-IN" sz="11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lvl="0"/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&lt;p&gt;This example demonstrates how to pass parameter values when using the </a:t>
            </a:r>
            <a:r>
              <a:rPr lang="en-IN" sz="1100" dirty="0" err="1">
                <a:solidFill>
                  <a:prstClr val="black"/>
                </a:solidFill>
                <a:latin typeface="Consolas" panose="020B0609020204030204" pitchFamily="49" charset="0"/>
              </a:rPr>
              <a:t>addEventListener</a:t>
            </a:r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() method.&lt;/p&gt;</a:t>
            </a:r>
          </a:p>
          <a:p>
            <a:pPr lvl="0"/>
            <a:endParaRPr lang="en-IN" sz="11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lvl="0"/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&lt;p&gt;Click the button to perform a calculation.&lt;/p&gt;</a:t>
            </a:r>
          </a:p>
          <a:p>
            <a:pPr lvl="0"/>
            <a:endParaRPr lang="en-IN" sz="11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lvl="0"/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&lt;button id="</a:t>
            </a:r>
            <a:r>
              <a:rPr lang="en-IN" sz="1100" dirty="0" err="1">
                <a:solidFill>
                  <a:prstClr val="black"/>
                </a:solidFill>
                <a:latin typeface="Consolas" panose="020B0609020204030204" pitchFamily="49" charset="0"/>
              </a:rPr>
              <a:t>myBtn</a:t>
            </a:r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"&gt;Try it&lt;/button&gt;</a:t>
            </a:r>
          </a:p>
          <a:p>
            <a:pPr lvl="0"/>
            <a:endParaRPr lang="en-IN" sz="11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lvl="0"/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&lt;p id="demo"&gt;&lt;/p&gt;</a:t>
            </a:r>
          </a:p>
          <a:p>
            <a:pPr lvl="0"/>
            <a:endParaRPr lang="en-IN" sz="11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lvl="0"/>
            <a:r>
              <a:rPr lang="en-IN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&lt;script&gt;</a:t>
            </a:r>
          </a:p>
          <a:p>
            <a:pPr lvl="0"/>
            <a:r>
              <a:rPr lang="en-IN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let p1 = 5;</a:t>
            </a:r>
          </a:p>
          <a:p>
            <a:pPr lvl="0"/>
            <a:r>
              <a:rPr lang="en-IN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let p2 = 7;</a:t>
            </a:r>
          </a:p>
          <a:p>
            <a:pPr lvl="0"/>
            <a:r>
              <a:rPr lang="en-IN" sz="1100" b="1" dirty="0" err="1">
                <a:solidFill>
                  <a:srgbClr val="7030A0"/>
                </a:solidFill>
                <a:latin typeface="Consolas" panose="020B0609020204030204" pitchFamily="49" charset="0"/>
              </a:rPr>
              <a:t>document.getElementById</a:t>
            </a:r>
            <a:r>
              <a:rPr lang="en-IN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("</a:t>
            </a:r>
            <a:r>
              <a:rPr lang="en-IN" sz="1100" b="1" dirty="0" err="1">
                <a:solidFill>
                  <a:srgbClr val="7030A0"/>
                </a:solidFill>
                <a:latin typeface="Consolas" panose="020B0609020204030204" pitchFamily="49" charset="0"/>
              </a:rPr>
              <a:t>myBtn</a:t>
            </a:r>
            <a:r>
              <a:rPr lang="en-IN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").</a:t>
            </a:r>
            <a:r>
              <a:rPr lang="en-IN" sz="1100" b="1" dirty="0" err="1">
                <a:solidFill>
                  <a:srgbClr val="7030A0"/>
                </a:solidFill>
                <a:latin typeface="Consolas" panose="020B0609020204030204" pitchFamily="49" charset="0"/>
              </a:rPr>
              <a:t>addEventListener</a:t>
            </a:r>
            <a:r>
              <a:rPr lang="en-IN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("click", function() {</a:t>
            </a:r>
          </a:p>
          <a:p>
            <a:pPr lvl="0"/>
            <a:r>
              <a:rPr lang="en-IN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  </a:t>
            </a:r>
            <a:r>
              <a:rPr lang="en-IN" sz="1100" b="1" dirty="0" err="1">
                <a:solidFill>
                  <a:srgbClr val="7030A0"/>
                </a:solidFill>
                <a:latin typeface="Consolas" panose="020B0609020204030204" pitchFamily="49" charset="0"/>
              </a:rPr>
              <a:t>myFunction</a:t>
            </a:r>
            <a:r>
              <a:rPr lang="en-IN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(p1, p2);</a:t>
            </a:r>
          </a:p>
          <a:p>
            <a:pPr lvl="0"/>
            <a:r>
              <a:rPr lang="en-IN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});</a:t>
            </a:r>
          </a:p>
          <a:p>
            <a:pPr lvl="0"/>
            <a:endParaRPr lang="en-IN" sz="1100" b="1" dirty="0">
              <a:solidFill>
                <a:srgbClr val="7030A0"/>
              </a:solidFill>
              <a:latin typeface="Consolas" panose="020B0609020204030204" pitchFamily="49" charset="0"/>
            </a:endParaRPr>
          </a:p>
          <a:p>
            <a:pPr lvl="0"/>
            <a:r>
              <a:rPr lang="en-IN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function </a:t>
            </a:r>
            <a:r>
              <a:rPr lang="en-IN" sz="1100" b="1" dirty="0" err="1">
                <a:solidFill>
                  <a:srgbClr val="7030A0"/>
                </a:solidFill>
                <a:latin typeface="Consolas" panose="020B0609020204030204" pitchFamily="49" charset="0"/>
              </a:rPr>
              <a:t>myFunction</a:t>
            </a:r>
            <a:r>
              <a:rPr lang="en-IN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(a, b) {</a:t>
            </a:r>
          </a:p>
          <a:p>
            <a:pPr lvl="0"/>
            <a:r>
              <a:rPr lang="en-IN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  </a:t>
            </a:r>
            <a:r>
              <a:rPr lang="en-IN" sz="1100" b="1" dirty="0" err="1">
                <a:solidFill>
                  <a:srgbClr val="7030A0"/>
                </a:solidFill>
                <a:latin typeface="Consolas" panose="020B0609020204030204" pitchFamily="49" charset="0"/>
              </a:rPr>
              <a:t>document.getElementById</a:t>
            </a:r>
            <a:r>
              <a:rPr lang="en-IN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("demo").</a:t>
            </a:r>
            <a:r>
              <a:rPr lang="en-IN" sz="1100" b="1" dirty="0" err="1">
                <a:solidFill>
                  <a:srgbClr val="7030A0"/>
                </a:solidFill>
                <a:latin typeface="Consolas" panose="020B0609020204030204" pitchFamily="49" charset="0"/>
              </a:rPr>
              <a:t>innerHTML</a:t>
            </a:r>
            <a:r>
              <a:rPr lang="en-IN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 = a * b;</a:t>
            </a:r>
          </a:p>
          <a:p>
            <a:pPr lvl="0"/>
            <a:r>
              <a:rPr lang="en-IN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}</a:t>
            </a:r>
          </a:p>
          <a:p>
            <a:pPr lvl="0"/>
            <a:r>
              <a:rPr lang="en-IN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&lt;/script&gt;</a:t>
            </a:r>
          </a:p>
          <a:p>
            <a:pPr lvl="0"/>
            <a:endParaRPr lang="en-IN" sz="11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lvl="0"/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&lt;/body&gt;</a:t>
            </a:r>
          </a:p>
          <a:p>
            <a:pPr lvl="0"/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&lt;/html&gt;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F57D783-9719-4A2F-9AF2-BF1C10AF60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12347" y="554851"/>
            <a:ext cx="3929850" cy="1291704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lang="en-US" sz="1600" b="1" dirty="0">
                <a:solidFill>
                  <a:schemeClr val="accent1">
                    <a:lumMod val="50000"/>
                  </a:schemeClr>
                </a:solidFill>
              </a:rPr>
              <a:t>When passing parameter values, use an "anonymous function" that calls the specified function with the parameters</a:t>
            </a:r>
            <a:endParaRPr lang="en-US" sz="1600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B766BF8-1D50-4AE0-A305-91D9B00CEA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25114" r="6505" b="51974"/>
          <a:stretch/>
        </p:blipFill>
        <p:spPr>
          <a:xfrm>
            <a:off x="6699682" y="2643326"/>
            <a:ext cx="5302928" cy="157134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319CA78-D9EC-49AF-B377-A8CB2336C3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 t="25890" r="5704" b="50000"/>
          <a:stretch/>
        </p:blipFill>
        <p:spPr>
          <a:xfrm>
            <a:off x="6711520" y="4572416"/>
            <a:ext cx="5400583" cy="1653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973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build="p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FB833-110A-4231-82EA-F52BF99D7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847" y="73486"/>
            <a:ext cx="7639975" cy="771217"/>
          </a:xfrm>
        </p:spPr>
        <p:txBody>
          <a:bodyPr>
            <a:normAutofit/>
          </a:bodyPr>
          <a:lstStyle/>
          <a:p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Event Bubbling or Event Capturing?</a:t>
            </a:r>
            <a:endParaRPr lang="en-IN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C4445D-40DA-4920-BC95-3CED7C06CE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869" y="1313895"/>
            <a:ext cx="10515600" cy="5033639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Clr>
                <a:schemeClr val="accent2"/>
              </a:buClr>
              <a:buNone/>
            </a:pPr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There are two ways of event propagation in the HTML DOM</a:t>
            </a:r>
          </a:p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Bubbling: In bubbling the inner most element's event is handled first and then the outer</a:t>
            </a:r>
          </a:p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Capturing: In capturing the outer most element's event is handled first and then the inner</a:t>
            </a:r>
          </a:p>
          <a:p>
            <a:pPr marL="0" indent="0">
              <a:lnSpc>
                <a:spcPct val="150000"/>
              </a:lnSpc>
              <a:buClr>
                <a:schemeClr val="accent2"/>
              </a:buClr>
              <a:buNone/>
            </a:pPr>
            <a:endParaRPr lang="en-US" sz="1800" dirty="0">
              <a:solidFill>
                <a:schemeClr val="accent1">
                  <a:lumMod val="50000"/>
                </a:schemeClr>
              </a:solidFill>
            </a:endParaRPr>
          </a:p>
          <a:p>
            <a:pPr marL="0" indent="0">
              <a:lnSpc>
                <a:spcPct val="150000"/>
              </a:lnSpc>
              <a:buClr>
                <a:schemeClr val="accent2"/>
              </a:buClr>
              <a:buNone/>
            </a:pPr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Event propagation is a way of defining the element order when an event occurs. </a:t>
            </a:r>
          </a:p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If you have a &lt;p&gt; element inside a &lt;div&gt; element, and the user clicks on the &lt;p&gt; element, which element's "click" event should be handled first?</a:t>
            </a:r>
          </a:p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In bubbling: the &lt;p&gt; element's click event is handled first, then the &lt;div&gt; element's click event.</a:t>
            </a:r>
          </a:p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In capturing: the &lt;div&gt; element's click event will be handled first, then the &lt;p&gt; element's click event.</a:t>
            </a:r>
            <a:endParaRPr lang="en-US" sz="1600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6806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FB833-110A-4231-82EA-F52BF99D7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847" y="73486"/>
            <a:ext cx="7639975" cy="771217"/>
          </a:xfrm>
        </p:spPr>
        <p:txBody>
          <a:bodyPr>
            <a:normAutofit/>
          </a:bodyPr>
          <a:lstStyle/>
          <a:p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Event Bubbling or Event Capturing?</a:t>
            </a:r>
            <a:endParaRPr lang="en-IN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C4445D-40DA-4920-BC95-3CED7C06CE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869" y="1313895"/>
            <a:ext cx="10515600" cy="5033639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Clr>
                <a:schemeClr val="accent2"/>
              </a:buClr>
              <a:buNone/>
            </a:pPr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Syntax:</a:t>
            </a:r>
          </a:p>
          <a:p>
            <a:pPr marL="0" indent="0">
              <a:lnSpc>
                <a:spcPct val="150000"/>
              </a:lnSpc>
              <a:buClr>
                <a:schemeClr val="accent2"/>
              </a:buClr>
              <a:buNone/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With the </a:t>
            </a:r>
            <a:r>
              <a:rPr lang="en-US" sz="1600" dirty="0" err="1">
                <a:solidFill>
                  <a:schemeClr val="accent1">
                    <a:lumMod val="50000"/>
                  </a:schemeClr>
                </a:solidFill>
              </a:rPr>
              <a:t>addEventListener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() method we can specify the propagation type by using the "</a:t>
            </a:r>
            <a:r>
              <a:rPr lang="en-US" sz="1600" dirty="0" err="1">
                <a:solidFill>
                  <a:schemeClr val="accent1">
                    <a:lumMod val="50000"/>
                  </a:schemeClr>
                </a:solidFill>
              </a:rPr>
              <a:t>useCapture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" parameter:</a:t>
            </a:r>
          </a:p>
          <a:p>
            <a:pPr marL="0" indent="0">
              <a:lnSpc>
                <a:spcPct val="150000"/>
              </a:lnSpc>
              <a:buClr>
                <a:schemeClr val="accent2"/>
              </a:buClr>
              <a:buNone/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	</a:t>
            </a:r>
            <a:r>
              <a:rPr lang="en-US" sz="1600" dirty="0" err="1">
                <a:solidFill>
                  <a:schemeClr val="accent1">
                    <a:lumMod val="50000"/>
                  </a:schemeClr>
                </a:solidFill>
              </a:rPr>
              <a:t>addEventListener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(event, function, </a:t>
            </a:r>
            <a:r>
              <a:rPr lang="en-US" sz="1600" dirty="0" err="1">
                <a:solidFill>
                  <a:schemeClr val="accent1">
                    <a:lumMod val="50000"/>
                  </a:schemeClr>
                </a:solidFill>
              </a:rPr>
              <a:t>useCapture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);</a:t>
            </a:r>
          </a:p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The default value is false, which will use the bubbling propagation, </a:t>
            </a:r>
          </a:p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when the value is set to true, the event uses the capturing propagation.</a:t>
            </a:r>
          </a:p>
        </p:txBody>
      </p:sp>
    </p:spTree>
    <p:extLst>
      <p:ext uri="{BB962C8B-B14F-4D97-AF65-F5344CB8AC3E}">
        <p14:creationId xmlns:p14="http://schemas.microsoft.com/office/powerpoint/2010/main" val="2679677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FB833-110A-4231-82EA-F52BF99D7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430" y="71023"/>
            <a:ext cx="7483878" cy="780094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accent1">
                    <a:lumMod val="50000"/>
                  </a:schemeClr>
                </a:solidFill>
              </a:rPr>
              <a:t>Event Bubbling and Event Capturing </a:t>
            </a:r>
            <a:endParaRPr lang="en-IN" sz="32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911FCF-C4BD-412F-89A4-B4ABBCD09543}"/>
              </a:ext>
            </a:extLst>
          </p:cNvPr>
          <p:cNvSpPr txBox="1"/>
          <p:nvPr/>
        </p:nvSpPr>
        <p:spPr>
          <a:xfrm>
            <a:off x="186430" y="1108499"/>
            <a:ext cx="5628445" cy="567847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lvl="0"/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&lt;!DOCTYPE html&gt;</a:t>
            </a:r>
          </a:p>
          <a:p>
            <a:pPr lvl="0"/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&lt;html&gt;</a:t>
            </a:r>
          </a:p>
          <a:p>
            <a:pPr lvl="0"/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&lt;head&gt;</a:t>
            </a:r>
          </a:p>
          <a:p>
            <a:pPr lvl="0"/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&lt;style&gt;</a:t>
            </a:r>
          </a:p>
          <a:p>
            <a:pPr lvl="0"/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#myDiv1, #myDiv2 {</a:t>
            </a:r>
          </a:p>
          <a:p>
            <a:pPr lvl="0"/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  background-</a:t>
            </a:r>
            <a:r>
              <a:rPr lang="en-IN" sz="1100" dirty="0" err="1">
                <a:solidFill>
                  <a:prstClr val="black"/>
                </a:solidFill>
                <a:latin typeface="Consolas" panose="020B0609020204030204" pitchFamily="49" charset="0"/>
              </a:rPr>
              <a:t>color</a:t>
            </a:r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: coral;</a:t>
            </a:r>
          </a:p>
          <a:p>
            <a:pPr lvl="0"/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  padding: 50px;</a:t>
            </a:r>
          </a:p>
          <a:p>
            <a:pPr lvl="0"/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}</a:t>
            </a:r>
          </a:p>
          <a:p>
            <a:pPr lvl="0"/>
            <a:endParaRPr lang="en-IN" sz="11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lvl="0"/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#myP1, #myP2 {</a:t>
            </a:r>
          </a:p>
          <a:p>
            <a:pPr lvl="0"/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  background-</a:t>
            </a:r>
            <a:r>
              <a:rPr lang="en-IN" sz="1100" dirty="0" err="1">
                <a:solidFill>
                  <a:prstClr val="black"/>
                </a:solidFill>
                <a:latin typeface="Consolas" panose="020B0609020204030204" pitchFamily="49" charset="0"/>
              </a:rPr>
              <a:t>color</a:t>
            </a:r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: white; </a:t>
            </a:r>
          </a:p>
          <a:p>
            <a:pPr lvl="0"/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  font-size: 20px;</a:t>
            </a:r>
          </a:p>
          <a:p>
            <a:pPr lvl="0"/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  border: 1px solid;</a:t>
            </a:r>
          </a:p>
          <a:p>
            <a:pPr lvl="0"/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  padding: 20px;</a:t>
            </a:r>
          </a:p>
          <a:p>
            <a:pPr lvl="0"/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}</a:t>
            </a:r>
          </a:p>
          <a:p>
            <a:pPr lvl="0"/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&lt;/style&gt;</a:t>
            </a:r>
          </a:p>
          <a:p>
            <a:pPr lvl="0"/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&lt;meta content="text/html; charset=utf-8" http-</a:t>
            </a:r>
            <a:r>
              <a:rPr lang="en-IN" sz="1100" dirty="0" err="1">
                <a:solidFill>
                  <a:prstClr val="black"/>
                </a:solidFill>
                <a:latin typeface="Consolas" panose="020B0609020204030204" pitchFamily="49" charset="0"/>
              </a:rPr>
              <a:t>equiv</a:t>
            </a:r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="Content-Type"&gt;</a:t>
            </a:r>
          </a:p>
          <a:p>
            <a:pPr lvl="0"/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&lt;/head&gt;</a:t>
            </a:r>
          </a:p>
          <a:p>
            <a:pPr lvl="0"/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&lt;body&gt;</a:t>
            </a:r>
          </a:p>
          <a:p>
            <a:pPr lvl="0"/>
            <a:endParaRPr lang="en-IN" sz="11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lvl="0"/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&lt;h2&gt;JavaScript </a:t>
            </a:r>
            <a:r>
              <a:rPr lang="en-IN" sz="1100" dirty="0" err="1">
                <a:solidFill>
                  <a:prstClr val="black"/>
                </a:solidFill>
                <a:latin typeface="Consolas" panose="020B0609020204030204" pitchFamily="49" charset="0"/>
              </a:rPr>
              <a:t>addEventListener</a:t>
            </a:r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()&lt;/h2&gt;</a:t>
            </a:r>
          </a:p>
          <a:p>
            <a:pPr lvl="0"/>
            <a:endParaRPr lang="en-IN" sz="11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lvl="0"/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&lt;div id="myDiv1"&gt;</a:t>
            </a:r>
          </a:p>
          <a:p>
            <a:pPr lvl="0"/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  &lt;h2&gt;Bubbling:&lt;/h2&gt;</a:t>
            </a:r>
          </a:p>
          <a:p>
            <a:pPr lvl="0"/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  &lt;p id="myP1"&gt;Click me!&lt;/p&gt;</a:t>
            </a:r>
          </a:p>
          <a:p>
            <a:pPr lvl="0"/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&lt;/div&gt;&lt;</a:t>
            </a:r>
            <a:r>
              <a:rPr lang="en-IN" sz="1100" dirty="0" err="1">
                <a:solidFill>
                  <a:prstClr val="black"/>
                </a:solidFill>
                <a:latin typeface="Consolas" panose="020B0609020204030204" pitchFamily="49" charset="0"/>
              </a:rPr>
              <a:t>br</a:t>
            </a:r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&gt;</a:t>
            </a:r>
          </a:p>
          <a:p>
            <a:pPr lvl="0"/>
            <a:endParaRPr lang="en-IN" sz="11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lvl="0"/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&lt;div id="myDiv2"&gt;</a:t>
            </a:r>
          </a:p>
          <a:p>
            <a:pPr lvl="0"/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  &lt;h2&gt;Capturing:&lt;/h2&gt;</a:t>
            </a:r>
          </a:p>
          <a:p>
            <a:pPr lvl="0"/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  &lt;p id="myP2"&gt;Click me!&lt;/p&gt;</a:t>
            </a:r>
          </a:p>
          <a:p>
            <a:pPr lvl="0"/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&lt;/div&gt;</a:t>
            </a:r>
          </a:p>
          <a:p>
            <a:pPr lvl="0"/>
            <a:endParaRPr lang="en-IN" sz="1100" dirty="0">
              <a:solidFill>
                <a:prstClr val="black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EDB233-1160-4348-84C8-2CAEBAC82382}"/>
              </a:ext>
            </a:extLst>
          </p:cNvPr>
          <p:cNvSpPr txBox="1"/>
          <p:nvPr/>
        </p:nvSpPr>
        <p:spPr>
          <a:xfrm>
            <a:off x="5970234" y="2315933"/>
            <a:ext cx="6014620" cy="364715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lvl="0"/>
            <a:endParaRPr lang="en-IN" sz="11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lvl="0"/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&lt;script&gt;</a:t>
            </a:r>
          </a:p>
          <a:p>
            <a:pPr lvl="0"/>
            <a:r>
              <a:rPr lang="en-IN" sz="1100" dirty="0" err="1">
                <a:solidFill>
                  <a:prstClr val="black"/>
                </a:solidFill>
                <a:latin typeface="Consolas" panose="020B0609020204030204" pitchFamily="49" charset="0"/>
              </a:rPr>
              <a:t>document.getElementById</a:t>
            </a:r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("myP1").</a:t>
            </a:r>
            <a:r>
              <a:rPr lang="en-IN" sz="1100" dirty="0" err="1">
                <a:solidFill>
                  <a:prstClr val="black"/>
                </a:solidFill>
                <a:latin typeface="Consolas" panose="020B0609020204030204" pitchFamily="49" charset="0"/>
              </a:rPr>
              <a:t>addEventListener</a:t>
            </a:r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("click", function() {</a:t>
            </a:r>
          </a:p>
          <a:p>
            <a:pPr lvl="0"/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  alert("You clicked the white element!");</a:t>
            </a:r>
          </a:p>
          <a:p>
            <a:pPr lvl="0"/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}, false);</a:t>
            </a:r>
          </a:p>
          <a:p>
            <a:pPr lvl="0"/>
            <a:endParaRPr lang="en-IN" sz="11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lvl="0"/>
            <a:r>
              <a:rPr lang="en-IN" sz="1100" dirty="0" err="1">
                <a:solidFill>
                  <a:prstClr val="black"/>
                </a:solidFill>
                <a:latin typeface="Consolas" panose="020B0609020204030204" pitchFamily="49" charset="0"/>
              </a:rPr>
              <a:t>document.getElementById</a:t>
            </a:r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("myDiv1").</a:t>
            </a:r>
            <a:r>
              <a:rPr lang="en-IN" sz="1100" dirty="0" err="1">
                <a:solidFill>
                  <a:prstClr val="black"/>
                </a:solidFill>
                <a:latin typeface="Consolas" panose="020B0609020204030204" pitchFamily="49" charset="0"/>
              </a:rPr>
              <a:t>addEventListener</a:t>
            </a:r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("click", function() {</a:t>
            </a:r>
          </a:p>
          <a:p>
            <a:pPr lvl="0"/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  alert("You clicked the orange element!");</a:t>
            </a:r>
          </a:p>
          <a:p>
            <a:pPr lvl="0"/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}, false);</a:t>
            </a:r>
          </a:p>
          <a:p>
            <a:pPr lvl="0"/>
            <a:endParaRPr lang="en-IN" sz="11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lvl="0"/>
            <a:r>
              <a:rPr lang="en-IN" sz="1100" dirty="0" err="1">
                <a:solidFill>
                  <a:prstClr val="black"/>
                </a:solidFill>
                <a:latin typeface="Consolas" panose="020B0609020204030204" pitchFamily="49" charset="0"/>
              </a:rPr>
              <a:t>document.getElementById</a:t>
            </a:r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("myP2").</a:t>
            </a:r>
            <a:r>
              <a:rPr lang="en-IN" sz="1100" dirty="0" err="1">
                <a:solidFill>
                  <a:prstClr val="black"/>
                </a:solidFill>
                <a:latin typeface="Consolas" panose="020B0609020204030204" pitchFamily="49" charset="0"/>
              </a:rPr>
              <a:t>addEventListener</a:t>
            </a:r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("click", function() {</a:t>
            </a:r>
          </a:p>
          <a:p>
            <a:pPr lvl="0"/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  alert("You clicked the white element!");</a:t>
            </a:r>
          </a:p>
          <a:p>
            <a:pPr lvl="0"/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}, true);</a:t>
            </a:r>
          </a:p>
          <a:p>
            <a:pPr lvl="0"/>
            <a:endParaRPr lang="en-IN" sz="11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lvl="0"/>
            <a:r>
              <a:rPr lang="en-IN" sz="1100" dirty="0" err="1">
                <a:solidFill>
                  <a:prstClr val="black"/>
                </a:solidFill>
                <a:latin typeface="Consolas" panose="020B0609020204030204" pitchFamily="49" charset="0"/>
              </a:rPr>
              <a:t>document.getElementById</a:t>
            </a:r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("myDiv2").</a:t>
            </a:r>
            <a:r>
              <a:rPr lang="en-IN" sz="1100" dirty="0" err="1">
                <a:solidFill>
                  <a:prstClr val="black"/>
                </a:solidFill>
                <a:latin typeface="Consolas" panose="020B0609020204030204" pitchFamily="49" charset="0"/>
              </a:rPr>
              <a:t>addEventListener</a:t>
            </a:r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("click", function() {</a:t>
            </a:r>
          </a:p>
          <a:p>
            <a:pPr lvl="0"/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  alert("You clicked the orange element!");</a:t>
            </a:r>
          </a:p>
          <a:p>
            <a:pPr lvl="0"/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}, true);</a:t>
            </a:r>
          </a:p>
          <a:p>
            <a:pPr lvl="0"/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&lt;/script&gt;</a:t>
            </a:r>
          </a:p>
          <a:p>
            <a:pPr lvl="0"/>
            <a:endParaRPr lang="en-IN" sz="11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lvl="0"/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&lt;/body&gt;</a:t>
            </a:r>
          </a:p>
          <a:p>
            <a:pPr lvl="0"/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&lt;/html&gt;</a:t>
            </a:r>
          </a:p>
        </p:txBody>
      </p:sp>
    </p:spTree>
    <p:extLst>
      <p:ext uri="{BB962C8B-B14F-4D97-AF65-F5344CB8AC3E}">
        <p14:creationId xmlns:p14="http://schemas.microsoft.com/office/powerpoint/2010/main" val="1004256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 animBg="1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FB833-110A-4231-82EA-F52BF99D7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430" y="71023"/>
            <a:ext cx="7483878" cy="780094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accent1">
                    <a:lumMod val="50000"/>
                  </a:schemeClr>
                </a:solidFill>
              </a:rPr>
              <a:t>Event Bubbling and Event Capturing </a:t>
            </a:r>
            <a:endParaRPr lang="en-IN" sz="32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EDB233-1160-4348-84C8-2CAEBAC82382}"/>
              </a:ext>
            </a:extLst>
          </p:cNvPr>
          <p:cNvSpPr txBox="1"/>
          <p:nvPr/>
        </p:nvSpPr>
        <p:spPr>
          <a:xfrm>
            <a:off x="288525" y="2236034"/>
            <a:ext cx="6014620" cy="364715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lvl="0"/>
            <a:endParaRPr lang="en-IN" sz="11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lvl="0"/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&lt;script&gt;</a:t>
            </a:r>
          </a:p>
          <a:p>
            <a:pPr lvl="0"/>
            <a:r>
              <a:rPr lang="en-IN" sz="1100" dirty="0" err="1">
                <a:solidFill>
                  <a:prstClr val="black"/>
                </a:solidFill>
                <a:latin typeface="Consolas" panose="020B0609020204030204" pitchFamily="49" charset="0"/>
              </a:rPr>
              <a:t>document.getElementById</a:t>
            </a:r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("myP1").</a:t>
            </a:r>
            <a:r>
              <a:rPr lang="en-IN" sz="1100" dirty="0" err="1">
                <a:solidFill>
                  <a:prstClr val="black"/>
                </a:solidFill>
                <a:latin typeface="Consolas" panose="020B0609020204030204" pitchFamily="49" charset="0"/>
              </a:rPr>
              <a:t>addEventListener</a:t>
            </a:r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("click", function() {</a:t>
            </a:r>
          </a:p>
          <a:p>
            <a:pPr lvl="0"/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  alert("You clicked the white element!");</a:t>
            </a:r>
          </a:p>
          <a:p>
            <a:pPr lvl="0"/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}, false);</a:t>
            </a:r>
          </a:p>
          <a:p>
            <a:pPr lvl="0"/>
            <a:endParaRPr lang="en-IN" sz="11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lvl="0"/>
            <a:r>
              <a:rPr lang="en-IN" sz="1100" dirty="0" err="1">
                <a:solidFill>
                  <a:prstClr val="black"/>
                </a:solidFill>
                <a:latin typeface="Consolas" panose="020B0609020204030204" pitchFamily="49" charset="0"/>
              </a:rPr>
              <a:t>document.getElementById</a:t>
            </a:r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("myDiv1").</a:t>
            </a:r>
            <a:r>
              <a:rPr lang="en-IN" sz="1100" dirty="0" err="1">
                <a:solidFill>
                  <a:prstClr val="black"/>
                </a:solidFill>
                <a:latin typeface="Consolas" panose="020B0609020204030204" pitchFamily="49" charset="0"/>
              </a:rPr>
              <a:t>addEventListener</a:t>
            </a:r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("click", function() {</a:t>
            </a:r>
          </a:p>
          <a:p>
            <a:pPr lvl="0"/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  alert("You clicked the orange element!");</a:t>
            </a:r>
          </a:p>
          <a:p>
            <a:pPr lvl="0"/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}, false);</a:t>
            </a:r>
          </a:p>
          <a:p>
            <a:pPr lvl="0"/>
            <a:endParaRPr lang="en-IN" sz="11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lvl="0"/>
            <a:r>
              <a:rPr lang="en-IN" sz="1100" dirty="0" err="1">
                <a:solidFill>
                  <a:prstClr val="black"/>
                </a:solidFill>
                <a:latin typeface="Consolas" panose="020B0609020204030204" pitchFamily="49" charset="0"/>
              </a:rPr>
              <a:t>document.getElementById</a:t>
            </a:r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("myP2").</a:t>
            </a:r>
            <a:r>
              <a:rPr lang="en-IN" sz="1100" dirty="0" err="1">
                <a:solidFill>
                  <a:prstClr val="black"/>
                </a:solidFill>
                <a:latin typeface="Consolas" panose="020B0609020204030204" pitchFamily="49" charset="0"/>
              </a:rPr>
              <a:t>addEventListener</a:t>
            </a:r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("click", function() {</a:t>
            </a:r>
          </a:p>
          <a:p>
            <a:pPr lvl="0"/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  alert("You clicked the white element!");</a:t>
            </a:r>
          </a:p>
          <a:p>
            <a:pPr lvl="0"/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}, true);</a:t>
            </a:r>
          </a:p>
          <a:p>
            <a:pPr lvl="0"/>
            <a:endParaRPr lang="en-IN" sz="11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lvl="0"/>
            <a:r>
              <a:rPr lang="en-IN" sz="1100" dirty="0" err="1">
                <a:solidFill>
                  <a:prstClr val="black"/>
                </a:solidFill>
                <a:latin typeface="Consolas" panose="020B0609020204030204" pitchFamily="49" charset="0"/>
              </a:rPr>
              <a:t>document.getElementById</a:t>
            </a:r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("myDiv2").</a:t>
            </a:r>
            <a:r>
              <a:rPr lang="en-IN" sz="1100" dirty="0" err="1">
                <a:solidFill>
                  <a:prstClr val="black"/>
                </a:solidFill>
                <a:latin typeface="Consolas" panose="020B0609020204030204" pitchFamily="49" charset="0"/>
              </a:rPr>
              <a:t>addEventListener</a:t>
            </a:r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("click", function() {</a:t>
            </a:r>
          </a:p>
          <a:p>
            <a:pPr lvl="0"/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  alert("You clicked the orange element!");</a:t>
            </a:r>
          </a:p>
          <a:p>
            <a:pPr lvl="0"/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}, true);</a:t>
            </a:r>
          </a:p>
          <a:p>
            <a:pPr lvl="0"/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&lt;/script&gt;</a:t>
            </a:r>
          </a:p>
          <a:p>
            <a:pPr lvl="0"/>
            <a:endParaRPr lang="en-IN" sz="11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lvl="0"/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&lt;/body&gt;</a:t>
            </a:r>
          </a:p>
          <a:p>
            <a:pPr lvl="0"/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&lt;/html&gt;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AAF8F7B-636F-4C74-A1C0-8FFAAD5CD7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666" t="25372" r="826" b="6149"/>
          <a:stretch/>
        </p:blipFill>
        <p:spPr>
          <a:xfrm>
            <a:off x="6177380" y="1740022"/>
            <a:ext cx="5914006" cy="4696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359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FB833-110A-4231-82EA-F52BF99D7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430" y="71023"/>
            <a:ext cx="7483878" cy="780094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accent1">
                    <a:lumMod val="50000"/>
                  </a:schemeClr>
                </a:solidFill>
              </a:rPr>
              <a:t>The </a:t>
            </a:r>
            <a:r>
              <a:rPr lang="en-US" sz="3200" b="1" dirty="0" err="1">
                <a:solidFill>
                  <a:schemeClr val="accent1">
                    <a:lumMod val="50000"/>
                  </a:schemeClr>
                </a:solidFill>
              </a:rPr>
              <a:t>removeEventListener</a:t>
            </a:r>
            <a:r>
              <a:rPr lang="en-US" sz="3200" b="1" dirty="0">
                <a:solidFill>
                  <a:schemeClr val="accent1">
                    <a:lumMod val="50000"/>
                  </a:schemeClr>
                </a:solidFill>
              </a:rPr>
              <a:t>() method</a:t>
            </a:r>
            <a:endParaRPr lang="en-IN" sz="32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911FCF-C4BD-412F-89A4-B4ABBCD09543}"/>
              </a:ext>
            </a:extLst>
          </p:cNvPr>
          <p:cNvSpPr txBox="1"/>
          <p:nvPr/>
        </p:nvSpPr>
        <p:spPr>
          <a:xfrm>
            <a:off x="79897" y="723818"/>
            <a:ext cx="7483878" cy="618630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&lt;!DOCTYPE html&gt;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&lt;html&gt;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&lt;head&gt;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&lt;style&gt;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#myDIV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background-</a:t>
            </a:r>
            <a:r>
              <a:rPr kumimoji="0" lang="en-IN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color</a:t>
            </a:r>
            <a:r>
              <a:rPr kumimoji="0" lang="en-IN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 coral;  border: 1px solid;  padding: 50px;  </a:t>
            </a:r>
            <a:r>
              <a:rPr kumimoji="0" lang="en-IN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color</a:t>
            </a:r>
            <a:r>
              <a:rPr kumimoji="0" lang="en-IN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 white;  font-size: 20px;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&lt;/style&gt;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&lt;/head&gt;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&lt;body&gt;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&lt;h2&gt;JavaScript </a:t>
            </a:r>
            <a:r>
              <a:rPr kumimoji="0" lang="en-IN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removeEventListener</a:t>
            </a:r>
            <a:r>
              <a:rPr kumimoji="0" lang="en-IN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()&lt;/h2&gt;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&lt;div </a:t>
            </a:r>
            <a:r>
              <a:rPr kumimoji="0" lang="en-IN" sz="11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id="</a:t>
            </a:r>
            <a:r>
              <a:rPr kumimoji="0" lang="en-IN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myDIV</a:t>
            </a:r>
            <a:r>
              <a:rPr kumimoji="0" lang="en-IN" sz="11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&lt;p&gt;This div element has an </a:t>
            </a:r>
            <a:r>
              <a:rPr kumimoji="0" lang="en-IN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onmousemove</a:t>
            </a:r>
            <a:r>
              <a:rPr kumimoji="0" lang="en-IN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event handler that displays a random number every time you move your mouse inside this orange field.&lt;/p&gt;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&lt;p&gt;Click the button to remove the </a:t>
            </a:r>
            <a:r>
              <a:rPr kumimoji="0" lang="en-IN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div's</a:t>
            </a:r>
            <a:r>
              <a:rPr kumimoji="0" lang="en-IN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event handler.&lt;/p&gt;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&lt;button onclick="</a:t>
            </a:r>
            <a:r>
              <a:rPr kumimoji="0" lang="en-IN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removeHandler</a:t>
            </a:r>
            <a:r>
              <a:rPr kumimoji="0" lang="en-IN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()" id="</a:t>
            </a:r>
            <a:r>
              <a:rPr kumimoji="0" lang="en-IN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myBtn</a:t>
            </a:r>
            <a:r>
              <a:rPr kumimoji="0" lang="en-IN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"&gt;Remove&lt;/button&gt;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&lt;/div&gt;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&lt;p id="demo"&gt;&lt;/p&gt;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1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&lt;script&gt;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100" b="1" i="0" u="none" strike="noStrike" kern="120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document.getElementById</a:t>
            </a:r>
            <a:r>
              <a:rPr kumimoji="0" lang="en-IN" sz="11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("</a:t>
            </a:r>
            <a:r>
              <a:rPr kumimoji="0" lang="en-IN" sz="1100" b="1" i="0" u="none" strike="noStrike" kern="120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myDIV</a:t>
            </a:r>
            <a:r>
              <a:rPr kumimoji="0" lang="en-IN" sz="11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").</a:t>
            </a:r>
            <a:r>
              <a:rPr kumimoji="0" lang="en-IN" sz="1100" b="1" i="0" u="none" strike="noStrike" kern="120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addEventListener</a:t>
            </a:r>
            <a:r>
              <a:rPr kumimoji="0" lang="en-IN" sz="11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("</a:t>
            </a:r>
            <a:r>
              <a:rPr kumimoji="0" lang="en-IN" sz="1100" b="1" i="0" u="none" strike="noStrike" kern="120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mousemove</a:t>
            </a:r>
            <a:r>
              <a:rPr kumimoji="0" lang="en-IN" sz="11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", </a:t>
            </a:r>
            <a:r>
              <a:rPr kumimoji="0" lang="en-IN" sz="1100" b="1" i="0" u="none" strike="noStrike" kern="120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myFunction</a:t>
            </a:r>
            <a:r>
              <a:rPr kumimoji="0" lang="en-IN" sz="11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1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1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function </a:t>
            </a:r>
            <a:r>
              <a:rPr kumimoji="0" lang="en-IN" sz="1100" b="1" i="0" u="none" strike="noStrike" kern="120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myFunction</a:t>
            </a:r>
            <a:r>
              <a:rPr kumimoji="0" lang="en-IN" sz="11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1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</a:t>
            </a:r>
            <a:r>
              <a:rPr kumimoji="0" lang="en-IN" sz="1100" b="1" i="0" u="none" strike="noStrike" kern="120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document.getElementById</a:t>
            </a:r>
            <a:r>
              <a:rPr kumimoji="0" lang="en-IN" sz="11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("demo").</a:t>
            </a:r>
            <a:r>
              <a:rPr kumimoji="0" lang="en-IN" sz="1100" b="1" i="0" u="none" strike="noStrike" kern="120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innerHTML</a:t>
            </a:r>
            <a:r>
              <a:rPr kumimoji="0" lang="en-IN" sz="11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= </a:t>
            </a:r>
            <a:r>
              <a:rPr kumimoji="0" lang="en-IN" sz="1100" b="1" i="0" u="none" strike="noStrike" kern="120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Math.random</a:t>
            </a:r>
            <a:r>
              <a:rPr kumimoji="0" lang="en-IN" sz="11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1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1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1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function </a:t>
            </a:r>
            <a:r>
              <a:rPr kumimoji="0" lang="en-IN" sz="1100" b="1" i="0" u="none" strike="noStrike" kern="120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removeHandler</a:t>
            </a:r>
            <a:r>
              <a:rPr kumimoji="0" lang="en-IN" sz="11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1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</a:t>
            </a:r>
            <a:r>
              <a:rPr kumimoji="0" lang="en-IN" sz="1100" b="1" i="0" u="none" strike="noStrike" kern="120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document.getElementById</a:t>
            </a:r>
            <a:r>
              <a:rPr kumimoji="0" lang="en-IN" sz="11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("</a:t>
            </a:r>
            <a:r>
              <a:rPr kumimoji="0" lang="en-IN" sz="1100" b="1" i="0" u="none" strike="noStrike" kern="120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myDIV</a:t>
            </a:r>
            <a:r>
              <a:rPr kumimoji="0" lang="en-IN" sz="11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").</a:t>
            </a:r>
            <a:r>
              <a:rPr kumimoji="0" lang="en-IN" sz="1100" b="1" i="0" u="none" strike="noStrike" kern="120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removeEventListener</a:t>
            </a:r>
            <a:r>
              <a:rPr kumimoji="0" lang="en-IN" sz="11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("</a:t>
            </a:r>
            <a:r>
              <a:rPr kumimoji="0" lang="en-IN" sz="1100" b="1" i="0" u="none" strike="noStrike" kern="120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mousemove</a:t>
            </a:r>
            <a:r>
              <a:rPr kumimoji="0" lang="en-IN" sz="11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", </a:t>
            </a:r>
            <a:r>
              <a:rPr kumimoji="0" lang="en-IN" sz="1100" b="1" i="0" u="none" strike="noStrike" kern="120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myFunction</a:t>
            </a:r>
            <a:r>
              <a:rPr kumimoji="0" lang="en-IN" sz="11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1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1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&lt;/script&gt;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&lt;/body&gt;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&lt;/html&gt;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F57D783-9719-4A2F-9AF2-BF1C10AF60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12347" y="554851"/>
            <a:ext cx="3929850" cy="1291704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Clr>
                <a:schemeClr val="accent2"/>
              </a:buClr>
              <a:buNone/>
            </a:pPr>
            <a:r>
              <a:rPr lang="en-US" sz="1600" b="1" dirty="0">
                <a:solidFill>
                  <a:schemeClr val="accent1">
                    <a:lumMod val="50000"/>
                  </a:schemeClr>
                </a:solidFill>
              </a:rPr>
              <a:t>It removes event handlers that have been attached with the </a:t>
            </a:r>
            <a:r>
              <a:rPr lang="en-US" sz="1600" b="1" dirty="0" err="1">
                <a:solidFill>
                  <a:schemeClr val="accent1">
                    <a:lumMod val="50000"/>
                  </a:schemeClr>
                </a:solidFill>
              </a:rPr>
              <a:t>addEventListener</a:t>
            </a:r>
            <a:r>
              <a:rPr lang="en-US" sz="1600" b="1" dirty="0">
                <a:solidFill>
                  <a:schemeClr val="accent1">
                    <a:lumMod val="50000"/>
                  </a:schemeClr>
                </a:solidFill>
              </a:rPr>
              <a:t>() method:</a:t>
            </a:r>
            <a:endParaRPr lang="en-US" sz="1600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0370F3-B06E-49A5-9397-47ADD81CEF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24984" r="655" b="29968"/>
          <a:stretch/>
        </p:blipFill>
        <p:spPr>
          <a:xfrm>
            <a:off x="6096000" y="3816972"/>
            <a:ext cx="6016103" cy="3089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01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FB833-110A-4231-82EA-F52BF99D7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375" y="196678"/>
            <a:ext cx="6281691" cy="771217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chemeClr val="accent1">
                    <a:lumMod val="50000"/>
                  </a:schemeClr>
                </a:solidFill>
              </a:rPr>
              <a:t>Where to write JavaScript code?</a:t>
            </a:r>
            <a:endParaRPr lang="en-IN" sz="3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B16D11-E557-4DE5-9177-C937D578A93C}"/>
              </a:ext>
            </a:extLst>
          </p:cNvPr>
          <p:cNvSpPr txBox="1"/>
          <p:nvPr/>
        </p:nvSpPr>
        <p:spPr>
          <a:xfrm>
            <a:off x="213805" y="967895"/>
            <a:ext cx="6372688" cy="349326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300" dirty="0">
                <a:latin typeface="Consolas" panose="020B0609020204030204" pitchFamily="49" charset="0"/>
              </a:rPr>
              <a:t>&lt;!DOCTYPE html&gt;</a:t>
            </a:r>
          </a:p>
          <a:p>
            <a:r>
              <a:rPr lang="en-IN" sz="1300" dirty="0">
                <a:latin typeface="Consolas" panose="020B0609020204030204" pitchFamily="49" charset="0"/>
              </a:rPr>
              <a:t>&lt;html&gt;</a:t>
            </a:r>
          </a:p>
          <a:p>
            <a:r>
              <a:rPr lang="en-IN" sz="1300" dirty="0">
                <a:latin typeface="Consolas" panose="020B0609020204030204" pitchFamily="49" charset="0"/>
              </a:rPr>
              <a:t>&lt;body&gt;</a:t>
            </a:r>
          </a:p>
          <a:p>
            <a:endParaRPr lang="en-IN" sz="1300" dirty="0">
              <a:latin typeface="Consolas" panose="020B0609020204030204" pitchFamily="49" charset="0"/>
            </a:endParaRPr>
          </a:p>
          <a:p>
            <a:r>
              <a:rPr lang="en-IN" sz="1300" dirty="0">
                <a:latin typeface="Consolas" panose="020B0609020204030204" pitchFamily="49" charset="0"/>
              </a:rPr>
              <a:t>&lt;h2&gt;External JavaScript&lt;/h2&gt;</a:t>
            </a:r>
          </a:p>
          <a:p>
            <a:endParaRPr lang="en-IN" sz="1300" dirty="0">
              <a:latin typeface="Consolas" panose="020B0609020204030204" pitchFamily="49" charset="0"/>
            </a:endParaRPr>
          </a:p>
          <a:p>
            <a:r>
              <a:rPr lang="en-IN" sz="1300" dirty="0">
                <a:latin typeface="Consolas" panose="020B0609020204030204" pitchFamily="49" charset="0"/>
              </a:rPr>
              <a:t>&lt;p id="demo"&gt;A Paragraph.&lt;/p&gt;</a:t>
            </a:r>
          </a:p>
          <a:p>
            <a:endParaRPr lang="en-IN" sz="1300" dirty="0">
              <a:latin typeface="Consolas" panose="020B0609020204030204" pitchFamily="49" charset="0"/>
            </a:endParaRPr>
          </a:p>
          <a:p>
            <a:r>
              <a:rPr lang="en-IN" sz="1300" dirty="0">
                <a:latin typeface="Consolas" panose="020B0609020204030204" pitchFamily="49" charset="0"/>
              </a:rPr>
              <a:t>&lt;button type="button" onclick=</a:t>
            </a:r>
            <a:r>
              <a:rPr lang="en-IN" sz="1300" dirty="0">
                <a:solidFill>
                  <a:srgbClr val="FF0000"/>
                </a:solidFill>
                <a:latin typeface="Consolas" panose="020B0609020204030204" pitchFamily="49" charset="0"/>
              </a:rPr>
              <a:t>"</a:t>
            </a:r>
            <a:r>
              <a:rPr lang="en-IN" sz="1300" dirty="0" err="1">
                <a:solidFill>
                  <a:srgbClr val="FF0000"/>
                </a:solidFill>
                <a:latin typeface="Consolas" panose="020B0609020204030204" pitchFamily="49" charset="0"/>
              </a:rPr>
              <a:t>myFunction</a:t>
            </a:r>
            <a:r>
              <a:rPr lang="en-IN" sz="1300" dirty="0">
                <a:solidFill>
                  <a:srgbClr val="FF0000"/>
                </a:solidFill>
                <a:latin typeface="Consolas" panose="020B0609020204030204" pitchFamily="49" charset="0"/>
              </a:rPr>
              <a:t>()"</a:t>
            </a:r>
            <a:r>
              <a:rPr lang="en-IN" sz="1300" dirty="0">
                <a:latin typeface="Consolas" panose="020B0609020204030204" pitchFamily="49" charset="0"/>
              </a:rPr>
              <a:t>&gt;Try it&lt;/button&gt;</a:t>
            </a:r>
          </a:p>
          <a:p>
            <a:endParaRPr lang="en-IN" sz="1300" dirty="0">
              <a:latin typeface="Consolas" panose="020B0609020204030204" pitchFamily="49" charset="0"/>
            </a:endParaRPr>
          </a:p>
          <a:p>
            <a:r>
              <a:rPr lang="en-IN" sz="1300" dirty="0">
                <a:latin typeface="Consolas" panose="020B0609020204030204" pitchFamily="49" charset="0"/>
              </a:rPr>
              <a:t>&lt;p&gt;This example links to "myScript.js".&lt;/p&gt;</a:t>
            </a:r>
          </a:p>
          <a:p>
            <a:r>
              <a:rPr lang="en-IN" sz="1300" dirty="0">
                <a:latin typeface="Consolas" panose="020B0609020204030204" pitchFamily="49" charset="0"/>
              </a:rPr>
              <a:t>&lt;p&gt;(</a:t>
            </a:r>
            <a:r>
              <a:rPr lang="en-IN" sz="1300" dirty="0" err="1">
                <a:latin typeface="Consolas" panose="020B0609020204030204" pitchFamily="49" charset="0"/>
              </a:rPr>
              <a:t>myFunction</a:t>
            </a:r>
            <a:r>
              <a:rPr lang="en-IN" sz="1300" dirty="0">
                <a:latin typeface="Consolas" panose="020B0609020204030204" pitchFamily="49" charset="0"/>
              </a:rPr>
              <a:t> is stored in "myScript.js")&lt;/p&gt;</a:t>
            </a:r>
          </a:p>
          <a:p>
            <a:endParaRPr lang="en-IN" sz="1300" dirty="0">
              <a:latin typeface="Consolas" panose="020B0609020204030204" pitchFamily="49" charset="0"/>
            </a:endParaRPr>
          </a:p>
          <a:p>
            <a:r>
              <a:rPr lang="en-IN" sz="1300" b="1" dirty="0">
                <a:solidFill>
                  <a:srgbClr val="7030A0"/>
                </a:solidFill>
                <a:latin typeface="Consolas" panose="020B0609020204030204" pitchFamily="49" charset="0"/>
              </a:rPr>
              <a:t>&lt;script </a:t>
            </a:r>
            <a:r>
              <a:rPr lang="en-IN" sz="1300" b="1" dirty="0" err="1">
                <a:solidFill>
                  <a:srgbClr val="7030A0"/>
                </a:solidFill>
                <a:latin typeface="Consolas" panose="020B0609020204030204" pitchFamily="49" charset="0"/>
              </a:rPr>
              <a:t>src</a:t>
            </a:r>
            <a:r>
              <a:rPr lang="en-IN" sz="1300" b="1" dirty="0">
                <a:solidFill>
                  <a:srgbClr val="7030A0"/>
                </a:solidFill>
                <a:latin typeface="Consolas" panose="020B0609020204030204" pitchFamily="49" charset="0"/>
              </a:rPr>
              <a:t>="myScript.js"&gt;&lt;/script&gt;</a:t>
            </a:r>
          </a:p>
          <a:p>
            <a:endParaRPr lang="en-IN" sz="1300" dirty="0">
              <a:latin typeface="Consolas" panose="020B0609020204030204" pitchFamily="49" charset="0"/>
            </a:endParaRPr>
          </a:p>
          <a:p>
            <a:r>
              <a:rPr lang="en-IN" sz="1300" dirty="0">
                <a:latin typeface="Consolas" panose="020B0609020204030204" pitchFamily="49" charset="0"/>
              </a:rPr>
              <a:t>&lt;/body&gt;</a:t>
            </a:r>
          </a:p>
          <a:p>
            <a:r>
              <a:rPr lang="en-IN" sz="1300" dirty="0">
                <a:latin typeface="Consolas" panose="020B0609020204030204" pitchFamily="49" charset="0"/>
              </a:rPr>
              <a:t>&lt;/html&gt;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44D785-81BE-4968-98D6-CE8C009BB65F}"/>
              </a:ext>
            </a:extLst>
          </p:cNvPr>
          <p:cNvSpPr txBox="1"/>
          <p:nvPr/>
        </p:nvSpPr>
        <p:spPr>
          <a:xfrm>
            <a:off x="6818051" y="280621"/>
            <a:ext cx="5095783" cy="45322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External JavaScript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6">
                    <a:lumMod val="50000"/>
                  </a:schemeClr>
                </a:solidFill>
              </a:rPr>
              <a:t>Scripts can also be placed in external files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6">
                    <a:lumMod val="50000"/>
                  </a:schemeClr>
                </a:solidFill>
              </a:rPr>
              <a:t>External scripts are practical when the same code is used in many different web pages.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6">
                    <a:lumMod val="50000"/>
                  </a:schemeClr>
                </a:solidFill>
              </a:rPr>
              <a:t>JavaScript files have the file extension .</a:t>
            </a:r>
            <a:r>
              <a:rPr lang="en-US" sz="1600" dirty="0" err="1">
                <a:solidFill>
                  <a:schemeClr val="accent6">
                    <a:lumMod val="50000"/>
                  </a:schemeClr>
                </a:solidFill>
              </a:rPr>
              <a:t>js</a:t>
            </a:r>
            <a:r>
              <a:rPr lang="en-US" sz="1600" dirty="0">
                <a:solidFill>
                  <a:schemeClr val="accent6">
                    <a:lumMod val="50000"/>
                  </a:schemeClr>
                </a:solidFill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6">
                    <a:lumMod val="50000"/>
                  </a:schemeClr>
                </a:solidFill>
              </a:rPr>
              <a:t>To use an external script, put the name of the script file in the </a:t>
            </a:r>
            <a:r>
              <a:rPr lang="en-US" sz="1600" dirty="0" err="1">
                <a:solidFill>
                  <a:schemeClr val="accent6">
                    <a:lumMod val="50000"/>
                  </a:schemeClr>
                </a:solidFill>
              </a:rPr>
              <a:t>src</a:t>
            </a:r>
            <a:r>
              <a:rPr lang="en-US" sz="1600" dirty="0">
                <a:solidFill>
                  <a:schemeClr val="accent6">
                    <a:lumMod val="50000"/>
                  </a:schemeClr>
                </a:solidFill>
              </a:rPr>
              <a:t> (source) attribute of a &lt;script&gt; tag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6">
                    <a:lumMod val="50000"/>
                  </a:schemeClr>
                </a:solidFill>
              </a:rPr>
              <a:t>You can place an external script reference in &lt;head&gt; or &lt;body&gt; as you like.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6">
                    <a:lumMod val="50000"/>
                  </a:schemeClr>
                </a:solidFill>
              </a:rPr>
              <a:t>The script will behave as if it was located exactly where the &lt;script&gt; tag is located.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6">
                    <a:lumMod val="50000"/>
                  </a:schemeClr>
                </a:solidFill>
              </a:rPr>
              <a:t>External scripts cannot contain &lt;script&gt; tags.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BE4D11-C71E-47C6-85F5-86473EB8109B}"/>
              </a:ext>
            </a:extLst>
          </p:cNvPr>
          <p:cNvSpPr txBox="1"/>
          <p:nvPr/>
        </p:nvSpPr>
        <p:spPr>
          <a:xfrm>
            <a:off x="213805" y="4812887"/>
            <a:ext cx="6372688" cy="107721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2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IN" sz="12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IN" sz="1200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myFunction</a:t>
            </a:r>
            <a:r>
              <a:rPr lang="en-IN" sz="12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  <a:r>
              <a:rPr lang="en-IN" sz="1200" dirty="0"/>
              <a:t/>
            </a:r>
            <a:br>
              <a:rPr lang="en-IN" sz="1200" dirty="0"/>
            </a:br>
            <a:r>
              <a:rPr lang="en-IN" sz="12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1200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document.getElementById</a:t>
            </a:r>
            <a:r>
              <a:rPr lang="en-IN" sz="12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2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"demo"</a:t>
            </a:r>
            <a:r>
              <a:rPr lang="en-IN" sz="12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IN" sz="1200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innerHTML</a:t>
            </a:r>
            <a:r>
              <a:rPr lang="en-IN" sz="12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IN" sz="12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"Paragraph changed."</a:t>
            </a:r>
            <a:r>
              <a:rPr lang="en-IN" sz="12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IN" sz="1200" dirty="0"/>
              <a:t/>
            </a:r>
            <a:br>
              <a:rPr lang="en-IN" sz="1200" dirty="0"/>
            </a:br>
            <a:r>
              <a:rPr lang="en-IN" sz="12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IN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algn="ctr"/>
            <a:r>
              <a:rPr lang="en-IN" sz="1600" b="1" dirty="0">
                <a:solidFill>
                  <a:srgbClr val="C00000"/>
                </a:solidFill>
                <a:latin typeface="Consolas" panose="020B0609020204030204" pitchFamily="49" charset="0"/>
              </a:rPr>
              <a:t>myScript.js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D79B92-2BF6-437A-9641-C38CAEB15B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23935" r="26893" b="46408"/>
          <a:stretch/>
        </p:blipFill>
        <p:spPr>
          <a:xfrm>
            <a:off x="6986726" y="4812887"/>
            <a:ext cx="2817181" cy="203389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E1BA0D2-E7BD-4809-929F-C1A3049A341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 t="25359" r="30971" b="47961"/>
          <a:stretch/>
        </p:blipFill>
        <p:spPr>
          <a:xfrm>
            <a:off x="9871969" y="4812887"/>
            <a:ext cx="2320031" cy="1829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742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FB833-110A-4231-82EA-F52BF99D7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71217"/>
          </a:xfrm>
        </p:spPr>
        <p:txBody>
          <a:bodyPr/>
          <a:lstStyle/>
          <a:p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Where to write JavaScript code?</a:t>
            </a:r>
            <a:endParaRPr lang="en-IN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C4445D-40DA-4920-BC95-3CED7C06CE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2790" y="1136342"/>
            <a:ext cx="10515600" cy="5262563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Clr>
                <a:schemeClr val="accent2"/>
              </a:buClr>
              <a:buNone/>
            </a:pPr>
            <a:r>
              <a:rPr lang="en-US" sz="2400" b="1" dirty="0">
                <a:solidFill>
                  <a:schemeClr val="accent2">
                    <a:lumMod val="50000"/>
                  </a:schemeClr>
                </a:solidFill>
              </a:rPr>
              <a:t>External JavaScript</a:t>
            </a:r>
            <a:endParaRPr lang="en-US" sz="2400" dirty="0">
              <a:solidFill>
                <a:schemeClr val="accent1">
                  <a:lumMod val="50000"/>
                </a:schemeClr>
              </a:solidFill>
            </a:endParaRPr>
          </a:p>
          <a:p>
            <a:pPr marL="0" indent="0">
              <a:lnSpc>
                <a:spcPct val="150000"/>
              </a:lnSpc>
              <a:buClr>
                <a:schemeClr val="accent2"/>
              </a:buClr>
              <a:buNone/>
            </a:pPr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Placing scripts in external files has some advantages:</a:t>
            </a:r>
          </a:p>
          <a:p>
            <a:pPr>
              <a:lnSpc>
                <a:spcPct val="150000"/>
              </a:lnSpc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It separates HTML and code</a:t>
            </a:r>
          </a:p>
          <a:p>
            <a:pPr>
              <a:lnSpc>
                <a:spcPct val="150000"/>
              </a:lnSpc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It makes HTML and JavaScript easier to read and maintain</a:t>
            </a:r>
          </a:p>
          <a:p>
            <a:pPr>
              <a:lnSpc>
                <a:spcPct val="150000"/>
              </a:lnSpc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Cached JavaScript files can speed up page loads</a:t>
            </a:r>
          </a:p>
          <a:p>
            <a:pPr marL="0" indent="0">
              <a:lnSpc>
                <a:spcPct val="150000"/>
              </a:lnSpc>
              <a:buClr>
                <a:schemeClr val="accent2"/>
              </a:buClr>
              <a:buNone/>
            </a:pPr>
            <a:endParaRPr lang="en-US" sz="1800" dirty="0">
              <a:solidFill>
                <a:schemeClr val="accent1">
                  <a:lumMod val="50000"/>
                </a:schemeClr>
              </a:solidFill>
            </a:endParaRPr>
          </a:p>
          <a:p>
            <a:pPr marL="0" indent="0">
              <a:lnSpc>
                <a:spcPct val="150000"/>
              </a:lnSpc>
              <a:buClr>
                <a:schemeClr val="accent2"/>
              </a:buClr>
              <a:buNone/>
            </a:pPr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To add several script files to one page  - use several script tags:</a:t>
            </a:r>
          </a:p>
          <a:p>
            <a:pPr marL="0" indent="0">
              <a:lnSpc>
                <a:spcPct val="150000"/>
              </a:lnSpc>
              <a:buClr>
                <a:schemeClr val="accent2"/>
              </a:buClr>
              <a:buNone/>
            </a:pPr>
            <a:r>
              <a:rPr lang="en-IN" sz="16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16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IN" sz="16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IN" sz="1600" b="0" i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IN" sz="16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="myScript1.js"&gt;&lt;</a:t>
            </a:r>
            <a:r>
              <a:rPr lang="en-IN" sz="16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/script</a:t>
            </a:r>
            <a:r>
              <a:rPr lang="en-IN" sz="16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sz="1600" dirty="0"/>
              <a:t/>
            </a:r>
            <a:br>
              <a:rPr lang="en-IN" sz="1600" dirty="0"/>
            </a:br>
            <a:r>
              <a:rPr lang="en-IN" sz="16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16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IN" sz="16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IN" sz="1600" b="0" i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IN" sz="16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="myScript2.js"&gt;&lt;</a:t>
            </a:r>
            <a:r>
              <a:rPr lang="en-IN" sz="16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/script</a:t>
            </a:r>
            <a:r>
              <a:rPr lang="en-IN" sz="16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600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8034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FB833-110A-4231-82EA-F52BF99D7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71217"/>
          </a:xfrm>
        </p:spPr>
        <p:txBody>
          <a:bodyPr/>
          <a:lstStyle/>
          <a:p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Where to write JavaScript code?</a:t>
            </a:r>
            <a:endParaRPr lang="en-IN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C4445D-40DA-4920-BC95-3CED7C06CE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2790" y="1136342"/>
            <a:ext cx="10515600" cy="5262563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Clr>
                <a:schemeClr val="accent2"/>
              </a:buClr>
              <a:buNone/>
            </a:pPr>
            <a:r>
              <a:rPr lang="en-US" sz="2400" b="1" dirty="0">
                <a:solidFill>
                  <a:schemeClr val="accent2">
                    <a:lumMod val="50000"/>
                  </a:schemeClr>
                </a:solidFill>
              </a:rPr>
              <a:t>External References</a:t>
            </a:r>
            <a:endParaRPr lang="en-US" sz="2400" dirty="0">
              <a:solidFill>
                <a:schemeClr val="accent1">
                  <a:lumMod val="50000"/>
                </a:schemeClr>
              </a:solidFill>
            </a:endParaRPr>
          </a:p>
          <a:p>
            <a:pPr marL="0" indent="0">
              <a:lnSpc>
                <a:spcPct val="150000"/>
              </a:lnSpc>
              <a:buClr>
                <a:schemeClr val="accent2"/>
              </a:buClr>
              <a:buNone/>
            </a:pPr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An external script can be referenced in 3 different ways:</a:t>
            </a:r>
          </a:p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With a full URL (a full web address)</a:t>
            </a:r>
          </a:p>
          <a:p>
            <a:pPr lvl="1">
              <a:lnSpc>
                <a:spcPct val="150000"/>
              </a:lnSpc>
              <a:buClr>
                <a:schemeClr val="accent2"/>
              </a:buClr>
            </a:pPr>
            <a:r>
              <a:rPr lang="en-US" sz="1400" dirty="0">
                <a:solidFill>
                  <a:schemeClr val="accent1">
                    <a:lumMod val="50000"/>
                  </a:schemeClr>
                </a:solidFill>
              </a:rPr>
              <a:t>Example: </a:t>
            </a:r>
            <a:r>
              <a:rPr lang="en-IN" sz="14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14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IN" sz="14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IN" sz="1400" b="0" i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IN" sz="14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="https://www.w3schools.com/js/myScript.js"&gt;&lt;</a:t>
            </a:r>
            <a:r>
              <a:rPr lang="en-IN" sz="14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/script</a:t>
            </a:r>
            <a:r>
              <a:rPr lang="en-IN" sz="14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400" dirty="0">
              <a:solidFill>
                <a:schemeClr val="accent1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With a file path (like /</a:t>
            </a:r>
            <a:r>
              <a:rPr lang="en-US" sz="1800" dirty="0" err="1">
                <a:solidFill>
                  <a:schemeClr val="accent1">
                    <a:lumMod val="50000"/>
                  </a:schemeClr>
                </a:solidFill>
              </a:rPr>
              <a:t>js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/)</a:t>
            </a:r>
          </a:p>
          <a:p>
            <a:pPr lvl="1">
              <a:lnSpc>
                <a:spcPct val="150000"/>
              </a:lnSpc>
              <a:buClr>
                <a:schemeClr val="accent2"/>
              </a:buClr>
            </a:pPr>
            <a:r>
              <a:rPr lang="en-US" sz="1400" dirty="0">
                <a:solidFill>
                  <a:schemeClr val="accent1">
                    <a:lumMod val="50000"/>
                  </a:schemeClr>
                </a:solidFill>
              </a:rPr>
              <a:t>Example: </a:t>
            </a:r>
            <a:r>
              <a:rPr lang="en-IN" sz="14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14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IN" sz="14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IN" sz="1400" b="0" i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IN" sz="14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="/</a:t>
            </a:r>
            <a:r>
              <a:rPr lang="en-IN" sz="1400" b="0" i="0" dirty="0" err="1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js</a:t>
            </a:r>
            <a:r>
              <a:rPr lang="en-IN" sz="14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/myScript.js"&gt;&lt;</a:t>
            </a:r>
            <a:r>
              <a:rPr lang="en-IN" sz="14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/script</a:t>
            </a:r>
            <a:r>
              <a:rPr lang="en-IN" sz="14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400" dirty="0">
              <a:solidFill>
                <a:schemeClr val="accent1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Without any path</a:t>
            </a:r>
          </a:p>
          <a:p>
            <a:pPr lvl="1">
              <a:lnSpc>
                <a:spcPct val="150000"/>
              </a:lnSpc>
              <a:buClr>
                <a:schemeClr val="accent2"/>
              </a:buClr>
            </a:pPr>
            <a:r>
              <a:rPr lang="en-US" sz="1400" dirty="0">
                <a:solidFill>
                  <a:schemeClr val="accent1">
                    <a:lumMod val="50000"/>
                  </a:schemeClr>
                </a:solidFill>
              </a:rPr>
              <a:t>Example: </a:t>
            </a:r>
            <a:r>
              <a:rPr lang="en-IN" sz="14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14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IN" sz="14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IN" sz="1400" b="0" i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IN" sz="14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="myScript.js"&gt;&lt;</a:t>
            </a:r>
            <a:r>
              <a:rPr lang="en-IN" sz="14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/script</a:t>
            </a:r>
            <a:r>
              <a:rPr lang="en-IN" sz="14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400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8385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FB833-110A-4231-82EA-F52BF99D7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71217"/>
          </a:xfrm>
        </p:spPr>
        <p:txBody>
          <a:bodyPr/>
          <a:lstStyle/>
          <a:p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JavaScript Output</a:t>
            </a:r>
            <a:endParaRPr lang="en-IN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C4445D-40DA-4920-BC95-3CED7C06CE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2790" y="1136342"/>
            <a:ext cx="10515600" cy="5262563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Clr>
                <a:schemeClr val="accent2"/>
              </a:buClr>
              <a:buNone/>
            </a:pPr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JavaScript can "display" data in different ways:</a:t>
            </a:r>
          </a:p>
          <a:p>
            <a:pPr marL="342900" indent="-342900">
              <a:lnSpc>
                <a:spcPct val="150000"/>
              </a:lnSpc>
              <a:buClr>
                <a:schemeClr val="accent2"/>
              </a:buClr>
              <a:buFont typeface="+mj-lt"/>
              <a:buAutoNum type="arabicPeriod"/>
            </a:pPr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Writing into an HTML element, using </a:t>
            </a:r>
            <a:r>
              <a:rPr lang="en-US" sz="1800" dirty="0" err="1">
                <a:solidFill>
                  <a:schemeClr val="accent1">
                    <a:lumMod val="50000"/>
                  </a:schemeClr>
                </a:solidFill>
              </a:rPr>
              <a:t>innerHTML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.</a:t>
            </a:r>
          </a:p>
          <a:p>
            <a:pPr marL="342900" indent="-342900">
              <a:lnSpc>
                <a:spcPct val="150000"/>
              </a:lnSpc>
              <a:buClr>
                <a:schemeClr val="accent2"/>
              </a:buClr>
              <a:buFont typeface="+mj-lt"/>
              <a:buAutoNum type="arabicPeriod"/>
            </a:pPr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Writing into the HTML output using </a:t>
            </a:r>
            <a:r>
              <a:rPr lang="en-US" sz="1800" dirty="0" err="1">
                <a:solidFill>
                  <a:schemeClr val="accent1">
                    <a:lumMod val="50000"/>
                  </a:schemeClr>
                </a:solidFill>
              </a:rPr>
              <a:t>document.write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().</a:t>
            </a:r>
          </a:p>
          <a:p>
            <a:pPr marL="342900" indent="-342900">
              <a:lnSpc>
                <a:spcPct val="150000"/>
              </a:lnSpc>
              <a:buClr>
                <a:schemeClr val="accent2"/>
              </a:buClr>
              <a:buFont typeface="+mj-lt"/>
              <a:buAutoNum type="arabicPeriod"/>
            </a:pPr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Writing into an alert box, using </a:t>
            </a:r>
            <a:r>
              <a:rPr lang="en-US" sz="1800" dirty="0" err="1">
                <a:solidFill>
                  <a:schemeClr val="accent1">
                    <a:lumMod val="50000"/>
                  </a:schemeClr>
                </a:solidFill>
              </a:rPr>
              <a:t>window.alert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().</a:t>
            </a:r>
          </a:p>
          <a:p>
            <a:pPr marL="342900" indent="-342900">
              <a:lnSpc>
                <a:spcPct val="150000"/>
              </a:lnSpc>
              <a:buClr>
                <a:schemeClr val="accent2"/>
              </a:buClr>
              <a:buFont typeface="+mj-lt"/>
              <a:buAutoNum type="arabicPeriod"/>
            </a:pPr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Writing into the browser console, using console.log().</a:t>
            </a:r>
            <a:endParaRPr lang="en-US" sz="1400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7235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FB833-110A-4231-82EA-F52BF99D7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375" y="196678"/>
            <a:ext cx="6281691" cy="771217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chemeClr val="accent1">
                    <a:lumMod val="50000"/>
                  </a:schemeClr>
                </a:solidFill>
              </a:rPr>
              <a:t>JavaScript Output</a:t>
            </a:r>
            <a:endParaRPr lang="en-IN" sz="3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B16D11-E557-4DE5-9177-C937D578A93C}"/>
              </a:ext>
            </a:extLst>
          </p:cNvPr>
          <p:cNvSpPr txBox="1"/>
          <p:nvPr/>
        </p:nvSpPr>
        <p:spPr>
          <a:xfrm>
            <a:off x="213805" y="967895"/>
            <a:ext cx="6372688" cy="332398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14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14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!DOCTYPE</a:t>
            </a:r>
            <a:r>
              <a:rPr lang="en-IN" sz="14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 html</a:t>
            </a:r>
            <a:r>
              <a:rPr lang="en-IN" sz="14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sz="1400" dirty="0"/>
              <a:t/>
            </a:r>
            <a:br>
              <a:rPr lang="en-IN" sz="1400" dirty="0"/>
            </a:br>
            <a:r>
              <a:rPr lang="en-IN" sz="14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14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IN" sz="14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sz="1400" dirty="0"/>
              <a:t/>
            </a:r>
            <a:br>
              <a:rPr lang="en-IN" sz="1400" dirty="0"/>
            </a:br>
            <a:r>
              <a:rPr lang="en-IN" sz="14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14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IN" sz="14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sz="1400" dirty="0"/>
              <a:t/>
            </a:r>
            <a:br>
              <a:rPr lang="en-IN" sz="1400" dirty="0"/>
            </a:br>
            <a:r>
              <a:rPr lang="en-IN" sz="1400" dirty="0"/>
              <a:t/>
            </a:r>
            <a:br>
              <a:rPr lang="en-IN" sz="1400" dirty="0"/>
            </a:br>
            <a:r>
              <a:rPr lang="en-IN" sz="14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14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IN" sz="14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sz="14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My First Web Page</a:t>
            </a:r>
            <a:r>
              <a:rPr lang="en-IN" sz="14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14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/h1</a:t>
            </a:r>
            <a:r>
              <a:rPr lang="en-IN" sz="14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sz="1400" dirty="0"/>
              <a:t/>
            </a:r>
            <a:br>
              <a:rPr lang="en-IN" sz="1400" dirty="0"/>
            </a:br>
            <a:r>
              <a:rPr lang="en-IN" sz="14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14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IN" sz="14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sz="14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My First Paragraph</a:t>
            </a:r>
            <a:r>
              <a:rPr lang="en-IN" sz="14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14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/p</a:t>
            </a:r>
            <a:r>
              <a:rPr lang="en-IN" sz="14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sz="1400" dirty="0"/>
              <a:t/>
            </a:r>
            <a:br>
              <a:rPr lang="en-IN" sz="1400" dirty="0"/>
            </a:br>
            <a:r>
              <a:rPr lang="en-IN" sz="1400" dirty="0"/>
              <a:t/>
            </a:r>
            <a:br>
              <a:rPr lang="en-IN" sz="1400" dirty="0"/>
            </a:br>
            <a:r>
              <a:rPr lang="en-IN" sz="14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14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IN" sz="14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 id</a:t>
            </a:r>
            <a:r>
              <a:rPr lang="en-IN" sz="14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="demo"&gt;&lt;</a:t>
            </a:r>
            <a:r>
              <a:rPr lang="en-IN" sz="14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/p</a:t>
            </a:r>
            <a:r>
              <a:rPr lang="en-IN" sz="14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sz="1400" dirty="0"/>
              <a:t/>
            </a:r>
            <a:br>
              <a:rPr lang="en-IN" sz="1400" dirty="0"/>
            </a:br>
            <a:r>
              <a:rPr lang="en-IN" sz="1400" dirty="0"/>
              <a:t/>
            </a:r>
            <a:br>
              <a:rPr lang="en-IN" sz="1400" dirty="0"/>
            </a:br>
            <a:r>
              <a:rPr lang="en-IN" sz="14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14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IN" sz="14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sz="14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IN" sz="14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IN" sz="1400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document.getElementById</a:t>
            </a:r>
            <a:r>
              <a:rPr lang="en-IN" sz="14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4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"demo"</a:t>
            </a:r>
            <a:r>
              <a:rPr lang="en-IN" sz="14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IN" sz="1400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innerHTML</a:t>
            </a:r>
            <a:r>
              <a:rPr lang="en-IN" sz="14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IN" sz="14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IN" sz="14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+ </a:t>
            </a:r>
            <a:r>
              <a:rPr lang="en-IN" sz="14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IN" sz="14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IN" sz="14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IN" sz="14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14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/script</a:t>
            </a:r>
            <a:r>
              <a:rPr lang="en-IN" sz="14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sz="1400" dirty="0"/>
              <a:t/>
            </a:r>
            <a:br>
              <a:rPr lang="en-IN" sz="1400" dirty="0"/>
            </a:br>
            <a:r>
              <a:rPr lang="en-IN" sz="1400" dirty="0"/>
              <a:t/>
            </a:r>
            <a:br>
              <a:rPr lang="en-IN" sz="1400" dirty="0"/>
            </a:br>
            <a:r>
              <a:rPr lang="en-IN" sz="14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14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/body</a:t>
            </a:r>
            <a:r>
              <a:rPr lang="en-IN" sz="14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sz="1400" dirty="0"/>
              <a:t/>
            </a:r>
            <a:br>
              <a:rPr lang="en-IN" sz="1400" dirty="0"/>
            </a:br>
            <a:r>
              <a:rPr lang="en-IN" sz="14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14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/html</a:t>
            </a:r>
            <a:r>
              <a:rPr lang="en-IN" sz="14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endParaRPr kumimoji="0" lang="en-IN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44D785-81BE-4968-98D6-CE8C009BB65F}"/>
              </a:ext>
            </a:extLst>
          </p:cNvPr>
          <p:cNvSpPr txBox="1"/>
          <p:nvPr/>
        </p:nvSpPr>
        <p:spPr>
          <a:xfrm>
            <a:off x="6977848" y="1150107"/>
            <a:ext cx="5095783" cy="2542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innerHTML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To access an HTML element, JavaScript can use the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70AD47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document.getElementById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(id) method.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id attribute defines the HTML element. The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70AD47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innerHTML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property defines the HTML content: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70AD47">
                  <a:lumMod val="5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CDCEE4-036E-4BE8-BAEB-EF2750D538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25359" r="13786" b="46158"/>
          <a:stretch/>
        </p:blipFill>
        <p:spPr>
          <a:xfrm>
            <a:off x="547456" y="4707964"/>
            <a:ext cx="4415161" cy="1953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972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FB833-110A-4231-82EA-F52BF99D7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375" y="196678"/>
            <a:ext cx="6281691" cy="771217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chemeClr val="accent1">
                    <a:lumMod val="50000"/>
                  </a:schemeClr>
                </a:solidFill>
              </a:rPr>
              <a:t>JavaScript Output</a:t>
            </a:r>
            <a:endParaRPr lang="en-IN" sz="3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B16D11-E557-4DE5-9177-C937D578A93C}"/>
              </a:ext>
            </a:extLst>
          </p:cNvPr>
          <p:cNvSpPr txBox="1"/>
          <p:nvPr/>
        </p:nvSpPr>
        <p:spPr>
          <a:xfrm>
            <a:off x="213805" y="967895"/>
            <a:ext cx="6372688" cy="28931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IN" sz="1400" dirty="0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en-IN" sz="1400" dirty="0">
                <a:solidFill>
                  <a:srgbClr val="A52A2A"/>
                </a:solidFill>
                <a:latin typeface="Consolas" panose="020B0609020204030204" pitchFamily="49" charset="0"/>
              </a:rPr>
              <a:t>!DOCTYPE</a:t>
            </a:r>
            <a:r>
              <a:rPr lang="en-IN" sz="1400" dirty="0">
                <a:solidFill>
                  <a:srgbClr val="FF0000"/>
                </a:solidFill>
                <a:latin typeface="Consolas" panose="020B0609020204030204" pitchFamily="49" charset="0"/>
              </a:rPr>
              <a:t> html</a:t>
            </a:r>
            <a:r>
              <a:rPr lang="en-IN" sz="1400" dirty="0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r>
              <a:rPr lang="en-IN" sz="1400" dirty="0"/>
              <a:t/>
            </a:r>
            <a:br>
              <a:rPr lang="en-IN" sz="1400" dirty="0"/>
            </a:br>
            <a:r>
              <a:rPr lang="en-IN" sz="1400" dirty="0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en-IN" sz="1400" dirty="0">
                <a:solidFill>
                  <a:srgbClr val="A52A2A"/>
                </a:solidFill>
                <a:latin typeface="Consolas" panose="020B0609020204030204" pitchFamily="49" charset="0"/>
              </a:rPr>
              <a:t>html</a:t>
            </a:r>
            <a:r>
              <a:rPr lang="en-IN" sz="1400" dirty="0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r>
              <a:rPr lang="en-IN" sz="1400" dirty="0"/>
              <a:t/>
            </a:r>
            <a:br>
              <a:rPr lang="en-IN" sz="1400" dirty="0"/>
            </a:br>
            <a:r>
              <a:rPr lang="en-IN" sz="1400" dirty="0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en-IN" sz="1400" dirty="0">
                <a:solidFill>
                  <a:srgbClr val="A52A2A"/>
                </a:solidFill>
                <a:latin typeface="Consolas" panose="020B0609020204030204" pitchFamily="49" charset="0"/>
              </a:rPr>
              <a:t>body</a:t>
            </a:r>
            <a:r>
              <a:rPr lang="en-IN" sz="1400" dirty="0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r>
              <a:rPr lang="en-IN" sz="1400" dirty="0"/>
              <a:t/>
            </a:r>
            <a:br>
              <a:rPr lang="en-IN" sz="1400" dirty="0"/>
            </a:br>
            <a:r>
              <a:rPr lang="en-IN" sz="1400" dirty="0"/>
              <a:t/>
            </a:r>
            <a:br>
              <a:rPr lang="en-IN" sz="1400" dirty="0"/>
            </a:br>
            <a:r>
              <a:rPr lang="en-IN" sz="1400" dirty="0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en-IN" sz="1400" dirty="0">
                <a:solidFill>
                  <a:srgbClr val="A52A2A"/>
                </a:solidFill>
                <a:latin typeface="Consolas" panose="020B0609020204030204" pitchFamily="49" charset="0"/>
              </a:rPr>
              <a:t>h1</a:t>
            </a:r>
            <a:r>
              <a:rPr lang="en-IN" sz="1400" dirty="0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r>
              <a:rPr lang="en-IN" sz="1400" dirty="0">
                <a:solidFill>
                  <a:srgbClr val="000000"/>
                </a:solidFill>
                <a:latin typeface="Consolas" panose="020B0609020204030204" pitchFamily="49" charset="0"/>
              </a:rPr>
              <a:t>My First Web Page</a:t>
            </a:r>
            <a:r>
              <a:rPr lang="en-IN" sz="1400" dirty="0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en-IN" sz="1400" dirty="0">
                <a:solidFill>
                  <a:srgbClr val="A52A2A"/>
                </a:solidFill>
                <a:latin typeface="Consolas" panose="020B0609020204030204" pitchFamily="49" charset="0"/>
              </a:rPr>
              <a:t>/h1</a:t>
            </a:r>
            <a:r>
              <a:rPr lang="en-IN" sz="1400" dirty="0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r>
              <a:rPr lang="en-IN" sz="1400" dirty="0"/>
              <a:t/>
            </a:r>
            <a:br>
              <a:rPr lang="en-IN" sz="1400" dirty="0"/>
            </a:br>
            <a:r>
              <a:rPr lang="en-IN" sz="1400" dirty="0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en-IN" sz="1400" dirty="0">
                <a:solidFill>
                  <a:srgbClr val="A52A2A"/>
                </a:solidFill>
                <a:latin typeface="Consolas" panose="020B0609020204030204" pitchFamily="49" charset="0"/>
              </a:rPr>
              <a:t>p</a:t>
            </a:r>
            <a:r>
              <a:rPr lang="en-IN" sz="1400" dirty="0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r>
              <a:rPr lang="en-IN" sz="1400" dirty="0">
                <a:solidFill>
                  <a:srgbClr val="000000"/>
                </a:solidFill>
                <a:latin typeface="Consolas" panose="020B0609020204030204" pitchFamily="49" charset="0"/>
              </a:rPr>
              <a:t>My first paragraph.</a:t>
            </a:r>
            <a:r>
              <a:rPr lang="en-IN" sz="1400" dirty="0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en-IN" sz="1400" dirty="0">
                <a:solidFill>
                  <a:srgbClr val="A52A2A"/>
                </a:solidFill>
                <a:latin typeface="Consolas" panose="020B0609020204030204" pitchFamily="49" charset="0"/>
              </a:rPr>
              <a:t>/p</a:t>
            </a:r>
            <a:r>
              <a:rPr lang="en-IN" sz="1400" dirty="0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r>
              <a:rPr lang="en-IN" sz="1400" dirty="0"/>
              <a:t/>
            </a:r>
            <a:br>
              <a:rPr lang="en-IN" sz="1400" dirty="0"/>
            </a:br>
            <a:r>
              <a:rPr lang="en-IN" sz="1400" dirty="0"/>
              <a:t/>
            </a:r>
            <a:br>
              <a:rPr lang="en-IN" sz="1400" dirty="0"/>
            </a:br>
            <a:r>
              <a:rPr lang="en-IN" sz="1400" dirty="0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en-IN" sz="1400" dirty="0">
                <a:solidFill>
                  <a:srgbClr val="A52A2A"/>
                </a:solidFill>
                <a:latin typeface="Consolas" panose="020B0609020204030204" pitchFamily="49" charset="0"/>
              </a:rPr>
              <a:t>script</a:t>
            </a:r>
            <a:r>
              <a:rPr lang="en-IN" sz="1400" dirty="0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r>
              <a:rPr lang="en-IN" sz="1400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en-IN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IN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document.write</a:t>
            </a:r>
            <a:r>
              <a:rPr lang="en-IN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IN" sz="1400" dirty="0">
                <a:solidFill>
                  <a:srgbClr val="FF0000"/>
                </a:solidFill>
                <a:latin typeface="Consolas" panose="020B0609020204030204" pitchFamily="49" charset="0"/>
              </a:rPr>
              <a:t>5</a:t>
            </a:r>
            <a:r>
              <a:rPr lang="en-IN" sz="1400" dirty="0">
                <a:solidFill>
                  <a:srgbClr val="000000"/>
                </a:solidFill>
                <a:latin typeface="Consolas" panose="020B0609020204030204" pitchFamily="49" charset="0"/>
              </a:rPr>
              <a:t> + </a:t>
            </a:r>
            <a:r>
              <a:rPr lang="en-IN" sz="1400" dirty="0">
                <a:solidFill>
                  <a:srgbClr val="FF0000"/>
                </a:solidFill>
                <a:latin typeface="Consolas" panose="020B0609020204030204" pitchFamily="49" charset="0"/>
              </a:rPr>
              <a:t>6</a:t>
            </a:r>
            <a:r>
              <a:rPr lang="en-IN" sz="1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br>
              <a:rPr lang="en-IN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IN" sz="1400" dirty="0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en-IN" sz="1400" dirty="0">
                <a:solidFill>
                  <a:srgbClr val="A52A2A"/>
                </a:solidFill>
                <a:latin typeface="Consolas" panose="020B0609020204030204" pitchFamily="49" charset="0"/>
              </a:rPr>
              <a:t>/script</a:t>
            </a:r>
            <a:r>
              <a:rPr lang="en-IN" sz="1400" dirty="0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r>
              <a:rPr lang="en-IN" sz="1400" dirty="0"/>
              <a:t/>
            </a:r>
            <a:br>
              <a:rPr lang="en-IN" sz="1400" dirty="0"/>
            </a:br>
            <a:r>
              <a:rPr lang="en-IN" sz="1400" dirty="0"/>
              <a:t/>
            </a:r>
            <a:br>
              <a:rPr lang="en-IN" sz="1400" dirty="0"/>
            </a:br>
            <a:r>
              <a:rPr lang="en-IN" sz="1400" dirty="0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en-IN" sz="1400" dirty="0">
                <a:solidFill>
                  <a:srgbClr val="A52A2A"/>
                </a:solidFill>
                <a:latin typeface="Consolas" panose="020B0609020204030204" pitchFamily="49" charset="0"/>
              </a:rPr>
              <a:t>/body</a:t>
            </a:r>
            <a:r>
              <a:rPr lang="en-IN" sz="1400" dirty="0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r>
              <a:rPr lang="en-IN" sz="1400" dirty="0"/>
              <a:t/>
            </a:r>
            <a:br>
              <a:rPr lang="en-IN" sz="1400" dirty="0"/>
            </a:br>
            <a:r>
              <a:rPr lang="en-IN" sz="1400" dirty="0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en-IN" sz="1400" dirty="0">
                <a:solidFill>
                  <a:srgbClr val="A52A2A"/>
                </a:solidFill>
                <a:latin typeface="Consolas" panose="020B0609020204030204" pitchFamily="49" charset="0"/>
              </a:rPr>
              <a:t>/html</a:t>
            </a:r>
            <a:r>
              <a:rPr lang="en-IN" sz="1400" dirty="0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endParaRPr kumimoji="0" lang="en-IN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44D785-81BE-4968-98D6-CE8C009BB65F}"/>
              </a:ext>
            </a:extLst>
          </p:cNvPr>
          <p:cNvSpPr txBox="1"/>
          <p:nvPr/>
        </p:nvSpPr>
        <p:spPr>
          <a:xfrm>
            <a:off x="6977848" y="1150107"/>
            <a:ext cx="5095783" cy="2126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Document.write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()</a:t>
            </a: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rgbClr val="70AD47">
                    <a:lumMod val="50000"/>
                  </a:srgbClr>
                </a:solidFill>
              </a:rPr>
              <a:t>For testing purposes, it is convenient to use </a:t>
            </a:r>
            <a:r>
              <a:rPr lang="en-US" dirty="0" err="1">
                <a:solidFill>
                  <a:srgbClr val="70AD47">
                    <a:lumMod val="50000"/>
                  </a:srgbClr>
                </a:solidFill>
              </a:rPr>
              <a:t>document.write</a:t>
            </a:r>
            <a:r>
              <a:rPr lang="en-US" dirty="0">
                <a:solidFill>
                  <a:srgbClr val="70AD47">
                    <a:lumMod val="50000"/>
                  </a:srgbClr>
                </a:solidFill>
              </a:rPr>
              <a:t>()</a:t>
            </a: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rgbClr val="70AD47">
                    <a:lumMod val="50000"/>
                  </a:srgbClr>
                </a:solidFill>
              </a:rPr>
              <a:t>Using </a:t>
            </a:r>
            <a:r>
              <a:rPr lang="en-US" dirty="0" err="1">
                <a:solidFill>
                  <a:srgbClr val="70AD47">
                    <a:lumMod val="50000"/>
                  </a:srgbClr>
                </a:solidFill>
              </a:rPr>
              <a:t>document.write</a:t>
            </a:r>
            <a:r>
              <a:rPr lang="en-US" dirty="0">
                <a:solidFill>
                  <a:srgbClr val="70AD47">
                    <a:lumMod val="50000"/>
                  </a:srgbClr>
                </a:solidFill>
              </a:rPr>
              <a:t>() after an HTML document is loaded, will delete all existing HTML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70AD47">
                  <a:lumMod val="5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1699C8C-B2D9-455B-94EE-7B1101D740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25359" b="44725"/>
          <a:stretch/>
        </p:blipFill>
        <p:spPr>
          <a:xfrm>
            <a:off x="358066" y="4375780"/>
            <a:ext cx="6096000" cy="2051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759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FB833-110A-4231-82EA-F52BF99D7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375" y="196678"/>
            <a:ext cx="6281691" cy="771217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chemeClr val="accent1">
                    <a:lumMod val="50000"/>
                  </a:schemeClr>
                </a:solidFill>
              </a:rPr>
              <a:t>JavaScript Output</a:t>
            </a:r>
            <a:endParaRPr lang="en-IN" sz="3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B16D11-E557-4DE5-9177-C937D578A93C}"/>
              </a:ext>
            </a:extLst>
          </p:cNvPr>
          <p:cNvSpPr txBox="1"/>
          <p:nvPr/>
        </p:nvSpPr>
        <p:spPr>
          <a:xfrm>
            <a:off x="213805" y="967895"/>
            <a:ext cx="6372688" cy="267765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1400" dirty="0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en-US" sz="1400" dirty="0">
                <a:solidFill>
                  <a:srgbClr val="A52A2A"/>
                </a:solidFill>
                <a:latin typeface="Consolas" panose="020B0609020204030204" pitchFamily="49" charset="0"/>
              </a:rPr>
              <a:t>!DOCTYPE</a:t>
            </a: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</a:rPr>
              <a:t> html</a:t>
            </a:r>
            <a:r>
              <a:rPr lang="en-US" sz="1400" dirty="0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en-US" sz="1400" dirty="0">
                <a:solidFill>
                  <a:srgbClr val="A52A2A"/>
                </a:solidFill>
                <a:latin typeface="Consolas" panose="020B0609020204030204" pitchFamily="49" charset="0"/>
              </a:rPr>
              <a:t>html</a:t>
            </a:r>
            <a:r>
              <a:rPr lang="en-US" sz="1400" dirty="0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en-US" sz="1400" dirty="0">
                <a:solidFill>
                  <a:srgbClr val="A52A2A"/>
                </a:solidFill>
                <a:latin typeface="Consolas" panose="020B0609020204030204" pitchFamily="49" charset="0"/>
              </a:rPr>
              <a:t>body</a:t>
            </a:r>
            <a:r>
              <a:rPr lang="en-US" sz="1400" dirty="0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en-US" sz="1400" dirty="0">
                <a:solidFill>
                  <a:srgbClr val="A52A2A"/>
                </a:solidFill>
                <a:latin typeface="Consolas" panose="020B0609020204030204" pitchFamily="49" charset="0"/>
              </a:rPr>
              <a:t>h1</a:t>
            </a:r>
            <a:r>
              <a:rPr lang="en-US" sz="1400" dirty="0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My First Web Page</a:t>
            </a:r>
            <a:r>
              <a:rPr lang="en-US" sz="1400" dirty="0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en-US" sz="1400" dirty="0">
                <a:solidFill>
                  <a:srgbClr val="A52A2A"/>
                </a:solidFill>
                <a:latin typeface="Consolas" panose="020B0609020204030204" pitchFamily="49" charset="0"/>
              </a:rPr>
              <a:t>/h1</a:t>
            </a:r>
            <a:r>
              <a:rPr lang="en-US" sz="1400" dirty="0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en-US" sz="1400" dirty="0">
                <a:solidFill>
                  <a:srgbClr val="A52A2A"/>
                </a:solidFill>
                <a:latin typeface="Consolas" panose="020B0609020204030204" pitchFamily="49" charset="0"/>
              </a:rPr>
              <a:t>p</a:t>
            </a:r>
            <a:r>
              <a:rPr lang="en-US" sz="1400" dirty="0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My first paragraph.</a:t>
            </a:r>
            <a:r>
              <a:rPr lang="en-US" sz="1400" dirty="0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en-US" sz="1400" dirty="0">
                <a:solidFill>
                  <a:srgbClr val="A52A2A"/>
                </a:solidFill>
                <a:latin typeface="Consolas" panose="020B0609020204030204" pitchFamily="49" charset="0"/>
              </a:rPr>
              <a:t>/p</a:t>
            </a:r>
            <a:r>
              <a:rPr lang="en-US" sz="1400" dirty="0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en-US" sz="1400" dirty="0">
                <a:solidFill>
                  <a:srgbClr val="A52A2A"/>
                </a:solidFill>
                <a:latin typeface="Consolas" panose="020B0609020204030204" pitchFamily="49" charset="0"/>
              </a:rPr>
              <a:t>button</a:t>
            </a: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</a:rPr>
              <a:t> type</a:t>
            </a:r>
            <a:r>
              <a:rPr lang="en-US" sz="1400" dirty="0">
                <a:solidFill>
                  <a:srgbClr val="0000CD"/>
                </a:solidFill>
                <a:latin typeface="Consolas" panose="020B0609020204030204" pitchFamily="49" charset="0"/>
              </a:rPr>
              <a:t>="button"</a:t>
            </a: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</a:rPr>
              <a:t> onclick</a:t>
            </a:r>
            <a:r>
              <a:rPr lang="en-US" sz="1400" dirty="0">
                <a:solidFill>
                  <a:srgbClr val="0000CD"/>
                </a:solidFill>
                <a:latin typeface="Consolas" panose="020B0609020204030204" pitchFamily="49" charset="0"/>
              </a:rPr>
              <a:t>="</a:t>
            </a:r>
            <a:r>
              <a:rPr lang="en-US" sz="1400" dirty="0" err="1">
                <a:solidFill>
                  <a:srgbClr val="0000CD"/>
                </a:solidFill>
                <a:latin typeface="Consolas" panose="020B0609020204030204" pitchFamily="49" charset="0"/>
              </a:rPr>
              <a:t>document.write</a:t>
            </a:r>
            <a:r>
              <a:rPr lang="en-US" sz="1400" dirty="0">
                <a:solidFill>
                  <a:srgbClr val="0000CD"/>
                </a:solidFill>
                <a:latin typeface="Consolas" panose="020B0609020204030204" pitchFamily="49" charset="0"/>
              </a:rPr>
              <a:t>(5 + 6)"&gt;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Try it</a:t>
            </a:r>
            <a:r>
              <a:rPr lang="en-US" sz="1400" dirty="0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en-US" sz="1400" dirty="0">
                <a:solidFill>
                  <a:srgbClr val="A52A2A"/>
                </a:solidFill>
                <a:latin typeface="Consolas" panose="020B0609020204030204" pitchFamily="49" charset="0"/>
              </a:rPr>
              <a:t>/button</a:t>
            </a:r>
            <a:r>
              <a:rPr lang="en-US" sz="1400" dirty="0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en-US" sz="1400" dirty="0">
                <a:solidFill>
                  <a:srgbClr val="A52A2A"/>
                </a:solidFill>
                <a:latin typeface="Consolas" panose="020B0609020204030204" pitchFamily="49" charset="0"/>
              </a:rPr>
              <a:t>/body</a:t>
            </a:r>
            <a:r>
              <a:rPr lang="en-US" sz="1400" dirty="0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en-US" sz="1400" dirty="0">
                <a:solidFill>
                  <a:srgbClr val="A52A2A"/>
                </a:solidFill>
                <a:latin typeface="Consolas" panose="020B0609020204030204" pitchFamily="49" charset="0"/>
              </a:rPr>
              <a:t>/html</a:t>
            </a:r>
            <a:r>
              <a:rPr lang="en-US" sz="1400" dirty="0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endParaRPr kumimoji="0" lang="en-IN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44D785-81BE-4968-98D6-CE8C009BB65F}"/>
              </a:ext>
            </a:extLst>
          </p:cNvPr>
          <p:cNvSpPr txBox="1"/>
          <p:nvPr/>
        </p:nvSpPr>
        <p:spPr>
          <a:xfrm>
            <a:off x="6977848" y="1150107"/>
            <a:ext cx="5095783" cy="2126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Document.write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()</a:t>
            </a: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rgbClr val="70AD47">
                    <a:lumMod val="50000"/>
                  </a:srgbClr>
                </a:solidFill>
              </a:rPr>
              <a:t>For testing purposes, it is convenient to use </a:t>
            </a:r>
            <a:r>
              <a:rPr lang="en-US" dirty="0" err="1">
                <a:solidFill>
                  <a:srgbClr val="70AD47">
                    <a:lumMod val="50000"/>
                  </a:srgbClr>
                </a:solidFill>
              </a:rPr>
              <a:t>document.write</a:t>
            </a:r>
            <a:r>
              <a:rPr lang="en-US" dirty="0">
                <a:solidFill>
                  <a:srgbClr val="70AD47">
                    <a:lumMod val="50000"/>
                  </a:srgbClr>
                </a:solidFill>
              </a:rPr>
              <a:t>()</a:t>
            </a: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rgbClr val="70AD47">
                    <a:lumMod val="50000"/>
                  </a:srgbClr>
                </a:solidFill>
              </a:rPr>
              <a:t>Using </a:t>
            </a:r>
            <a:r>
              <a:rPr lang="en-US" dirty="0" err="1">
                <a:solidFill>
                  <a:srgbClr val="70AD47">
                    <a:lumMod val="50000"/>
                  </a:srgbClr>
                </a:solidFill>
              </a:rPr>
              <a:t>document.write</a:t>
            </a:r>
            <a:r>
              <a:rPr lang="en-US" dirty="0">
                <a:solidFill>
                  <a:srgbClr val="70AD47">
                    <a:lumMod val="50000"/>
                  </a:srgbClr>
                </a:solidFill>
              </a:rPr>
              <a:t>() after an HTML document is loaded, will delete all existing HTML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70AD47">
                  <a:lumMod val="5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9E8BAEE-38C0-4AD6-9E99-481FF3FF7E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534" t="25359" r="14296" b="46843"/>
          <a:stretch/>
        </p:blipFill>
        <p:spPr>
          <a:xfrm>
            <a:off x="310717" y="4242615"/>
            <a:ext cx="4287915" cy="19064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D112E33-C674-4C04-ADB3-D7CB312BFE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 t="24377" r="30971" b="53199"/>
          <a:stretch/>
        </p:blipFill>
        <p:spPr>
          <a:xfrm>
            <a:off x="5643239" y="4242615"/>
            <a:ext cx="2320031" cy="1537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147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FB833-110A-4231-82EA-F52BF99D7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375" y="196678"/>
            <a:ext cx="6281691" cy="771217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chemeClr val="accent1">
                    <a:lumMod val="50000"/>
                  </a:schemeClr>
                </a:solidFill>
              </a:rPr>
              <a:t>JavaScript Output</a:t>
            </a:r>
            <a:endParaRPr lang="en-IN" sz="3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B16D11-E557-4DE5-9177-C937D578A93C}"/>
              </a:ext>
            </a:extLst>
          </p:cNvPr>
          <p:cNvSpPr txBox="1"/>
          <p:nvPr/>
        </p:nvSpPr>
        <p:spPr>
          <a:xfrm>
            <a:off x="213805" y="967895"/>
            <a:ext cx="6372688" cy="28931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14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14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!DOCTYPE</a:t>
            </a:r>
            <a:r>
              <a:rPr lang="en-IN" sz="14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 html</a:t>
            </a:r>
            <a:r>
              <a:rPr lang="en-IN" sz="14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sz="1400" dirty="0"/>
              <a:t/>
            </a:r>
            <a:br>
              <a:rPr lang="en-IN" sz="1400" dirty="0"/>
            </a:br>
            <a:r>
              <a:rPr lang="en-IN" sz="14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14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IN" sz="14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sz="1400" dirty="0"/>
              <a:t/>
            </a:r>
            <a:br>
              <a:rPr lang="en-IN" sz="1400" dirty="0"/>
            </a:br>
            <a:r>
              <a:rPr lang="en-IN" sz="14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14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IN" sz="14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sz="1400" dirty="0"/>
              <a:t/>
            </a:r>
            <a:br>
              <a:rPr lang="en-IN" sz="1400" dirty="0"/>
            </a:br>
            <a:r>
              <a:rPr lang="en-IN" sz="1400" dirty="0"/>
              <a:t/>
            </a:r>
            <a:br>
              <a:rPr lang="en-IN" sz="1400" dirty="0"/>
            </a:br>
            <a:r>
              <a:rPr lang="en-IN" sz="14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14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IN" sz="14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sz="14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My First Web Page</a:t>
            </a:r>
            <a:r>
              <a:rPr lang="en-IN" sz="14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14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/h1</a:t>
            </a:r>
            <a:r>
              <a:rPr lang="en-IN" sz="14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sz="1400" dirty="0"/>
              <a:t/>
            </a:r>
            <a:br>
              <a:rPr lang="en-IN" sz="1400" dirty="0"/>
            </a:br>
            <a:r>
              <a:rPr lang="en-IN" sz="14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14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IN" sz="14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sz="14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My first paragraph.</a:t>
            </a:r>
            <a:r>
              <a:rPr lang="en-IN" sz="14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14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/p</a:t>
            </a:r>
            <a:r>
              <a:rPr lang="en-IN" sz="14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sz="1400" dirty="0"/>
              <a:t/>
            </a:r>
            <a:br>
              <a:rPr lang="en-IN" sz="1400" dirty="0"/>
            </a:br>
            <a:r>
              <a:rPr lang="en-IN" sz="1400" dirty="0"/>
              <a:t/>
            </a:r>
            <a:br>
              <a:rPr lang="en-IN" sz="1400" dirty="0"/>
            </a:br>
            <a:r>
              <a:rPr lang="en-IN" sz="14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14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IN" sz="14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sz="14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IN" sz="14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IN" sz="1400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window.alert</a:t>
            </a:r>
            <a:r>
              <a:rPr lang="en-IN" sz="14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4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IN" sz="14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+ </a:t>
            </a:r>
            <a:r>
              <a:rPr lang="en-IN" sz="14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IN" sz="14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lang="en-IN" sz="14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IN" sz="14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14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/script</a:t>
            </a:r>
            <a:r>
              <a:rPr lang="en-IN" sz="14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sz="1400" dirty="0"/>
              <a:t/>
            </a:r>
            <a:br>
              <a:rPr lang="en-IN" sz="1400" dirty="0"/>
            </a:br>
            <a:r>
              <a:rPr lang="en-IN" sz="1400" dirty="0"/>
              <a:t/>
            </a:r>
            <a:br>
              <a:rPr lang="en-IN" sz="1400" dirty="0"/>
            </a:br>
            <a:r>
              <a:rPr lang="en-IN" sz="14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14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/body</a:t>
            </a:r>
            <a:r>
              <a:rPr lang="en-IN" sz="14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sz="1400" dirty="0"/>
              <a:t/>
            </a:r>
            <a:br>
              <a:rPr lang="en-IN" sz="1400" dirty="0"/>
            </a:br>
            <a:r>
              <a:rPr lang="en-IN" sz="14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14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/html</a:t>
            </a:r>
            <a:r>
              <a:rPr lang="en-IN" sz="14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endParaRPr kumimoji="0" lang="en-IN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44D785-81BE-4968-98D6-CE8C009BB65F}"/>
              </a:ext>
            </a:extLst>
          </p:cNvPr>
          <p:cNvSpPr txBox="1"/>
          <p:nvPr/>
        </p:nvSpPr>
        <p:spPr>
          <a:xfrm>
            <a:off x="6977848" y="1150107"/>
            <a:ext cx="5095783" cy="4204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windows.a</a:t>
            </a:r>
            <a:r>
              <a:rPr lang="en-US" b="1" dirty="0" err="1">
                <a:solidFill>
                  <a:srgbClr val="C00000"/>
                </a:solidFill>
                <a:latin typeface="Calibri" panose="020F0502020204030204"/>
              </a:rPr>
              <a:t>lert</a:t>
            </a:r>
            <a:r>
              <a:rPr lang="en-US" b="1" dirty="0">
                <a:solidFill>
                  <a:srgbClr val="C00000"/>
                </a:solidFill>
                <a:latin typeface="Calibri" panose="020F0502020204030204"/>
              </a:rPr>
              <a:t>()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70AD47">
                    <a:lumMod val="50000"/>
                  </a:srgbClr>
                </a:solidFill>
              </a:rPr>
              <a:t>We can use an alert box to display data</a:t>
            </a: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70AD47">
                    <a:lumMod val="50000"/>
                  </a:srgbClr>
                </a:solidFill>
              </a:rPr>
              <a:t>We can skip the window keyword.</a:t>
            </a: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70AD47">
                    <a:lumMod val="50000"/>
                  </a:srgbClr>
                </a:solidFill>
              </a:rPr>
              <a:t>In JavaScript, the window object is the global scope object, </a:t>
            </a: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70AD47">
                    <a:lumMod val="50000"/>
                  </a:srgbClr>
                </a:solidFill>
              </a:rPr>
              <a:t>It means that variables, properties, and methods by default belong to the window object. </a:t>
            </a: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70AD47">
                    <a:lumMod val="50000"/>
                  </a:srgbClr>
                </a:solidFill>
              </a:rPr>
              <a:t>This also means that specifying the window keyword is optional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70AD47">
                  <a:lumMod val="5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70AD47">
                  <a:lumMod val="5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6C0DAFC-6D86-40F3-89BB-ABC146CCA3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242" t="7638" r="29806" b="60000"/>
          <a:stretch/>
        </p:blipFill>
        <p:spPr>
          <a:xfrm>
            <a:off x="736846" y="4244754"/>
            <a:ext cx="4261282" cy="2219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302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8F35C1-717B-4ACF-9DCB-CD5783B90E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Content</a:t>
            </a:r>
            <a:endParaRPr lang="en-IN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C2EB08-91B8-4296-8037-5473B36DCD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IN" dirty="0">
                <a:cs typeface="Calibri" panose="020F0502020204030204"/>
              </a:rPr>
              <a:t>Introduction</a:t>
            </a:r>
          </a:p>
          <a:p>
            <a:r>
              <a:rPr lang="en-IN" dirty="0">
                <a:cs typeface="Calibri" panose="020F0502020204030204"/>
              </a:rPr>
              <a:t>What can we do?</a:t>
            </a:r>
          </a:p>
          <a:p>
            <a:r>
              <a:rPr lang="en-IN" dirty="0">
                <a:cs typeface="Calibri" panose="020F0502020204030204"/>
              </a:rPr>
              <a:t>Where to write?</a:t>
            </a:r>
          </a:p>
          <a:p>
            <a:r>
              <a:rPr lang="en-IN" dirty="0">
                <a:cs typeface="Calibri" panose="020F0502020204030204"/>
              </a:rPr>
              <a:t>Generate output</a:t>
            </a:r>
          </a:p>
        </p:txBody>
      </p:sp>
    </p:spTree>
    <p:extLst>
      <p:ext uri="{BB962C8B-B14F-4D97-AF65-F5344CB8AC3E}">
        <p14:creationId xmlns:p14="http://schemas.microsoft.com/office/powerpoint/2010/main" val="4287106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FB833-110A-4231-82EA-F52BF99D7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375" y="196678"/>
            <a:ext cx="6281691" cy="771217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chemeClr val="accent1">
                    <a:lumMod val="50000"/>
                  </a:schemeClr>
                </a:solidFill>
              </a:rPr>
              <a:t>JavaScript Output</a:t>
            </a:r>
            <a:endParaRPr lang="en-IN" sz="3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B16D11-E557-4DE5-9177-C937D578A93C}"/>
              </a:ext>
            </a:extLst>
          </p:cNvPr>
          <p:cNvSpPr txBox="1"/>
          <p:nvPr/>
        </p:nvSpPr>
        <p:spPr>
          <a:xfrm>
            <a:off x="213805" y="967895"/>
            <a:ext cx="6372688" cy="35394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14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&lt;!DOCTYPE html&gt;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14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&lt;html&gt;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14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&lt;body&gt;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N" sz="1400" b="0" i="0" dirty="0">
              <a:solidFill>
                <a:srgbClr val="0000CD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14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&lt;h2&gt;Activate Debugging&lt;/h2&gt;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N" sz="1400" b="0" i="0" dirty="0">
              <a:solidFill>
                <a:srgbClr val="0000CD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14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&lt;p&gt;F12 on your keyboard will activate debugging.&lt;/p&gt;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14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&lt;p&gt;Then select "Console" in the debugger menu.&lt;/p&gt;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14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&lt;p&gt;Then click Run again.&lt;/p&gt;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N" sz="1400" b="0" i="0" dirty="0">
              <a:solidFill>
                <a:srgbClr val="0000CD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14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&lt;script&gt;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14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console.log(5 + 6);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14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&lt;/script&gt;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N" sz="1400" b="0" i="0" dirty="0">
              <a:solidFill>
                <a:srgbClr val="0000CD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14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&lt;/body&gt;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14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&lt;/html&gt;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44D785-81BE-4968-98D6-CE8C009BB65F}"/>
              </a:ext>
            </a:extLst>
          </p:cNvPr>
          <p:cNvSpPr txBox="1"/>
          <p:nvPr/>
        </p:nvSpPr>
        <p:spPr>
          <a:xfrm>
            <a:off x="6977848" y="1150107"/>
            <a:ext cx="5095783" cy="1711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Console.log</a:t>
            </a:r>
            <a:r>
              <a:rPr lang="en-US" b="1" dirty="0">
                <a:solidFill>
                  <a:srgbClr val="C00000"/>
                </a:solidFill>
                <a:latin typeface="Calibri" panose="020F0502020204030204"/>
              </a:rPr>
              <a:t>()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70AD47">
                    <a:lumMod val="50000"/>
                  </a:srgbClr>
                </a:solidFill>
              </a:rPr>
              <a:t>For debugging purposes, we can call the console.log() method in the browser to display data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70AD47">
                  <a:lumMod val="5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53A1EFA-7B28-4AAD-8A80-5995B0AD3D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184" t="8026" b="55858"/>
          <a:stretch/>
        </p:blipFill>
        <p:spPr>
          <a:xfrm>
            <a:off x="3710125" y="4184453"/>
            <a:ext cx="8268070" cy="2476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663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FB833-110A-4231-82EA-F52BF99D7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375" y="196678"/>
            <a:ext cx="6281691" cy="771217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chemeClr val="accent1">
                    <a:lumMod val="50000"/>
                  </a:schemeClr>
                </a:solidFill>
              </a:rPr>
              <a:t>JavaScript Output</a:t>
            </a:r>
            <a:endParaRPr lang="en-IN" sz="3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B16D11-E557-4DE5-9177-C937D578A93C}"/>
              </a:ext>
            </a:extLst>
          </p:cNvPr>
          <p:cNvSpPr txBox="1"/>
          <p:nvPr/>
        </p:nvSpPr>
        <p:spPr>
          <a:xfrm>
            <a:off x="213805" y="967895"/>
            <a:ext cx="6372688" cy="267765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&lt;!DOCTYPE html&gt;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&lt;html&gt;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&lt;body&gt;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400" b="0" i="0" dirty="0">
              <a:solidFill>
                <a:srgbClr val="0000CD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&lt;h2&gt;The </a:t>
            </a:r>
            <a:r>
              <a:rPr lang="en-US" sz="1400" b="0" i="0" dirty="0" err="1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window.print</a:t>
            </a:r>
            <a:r>
              <a:rPr lang="en-US" sz="14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() Method&lt;/h2&gt;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400" b="0" i="0" dirty="0">
              <a:solidFill>
                <a:srgbClr val="0000CD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&lt;p&gt;Click the button to print the current page.&lt;/p&gt;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400" b="0" i="0" dirty="0">
              <a:solidFill>
                <a:srgbClr val="0000CD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&lt;button onclick="</a:t>
            </a:r>
            <a:r>
              <a:rPr lang="en-US" sz="1400" b="0" i="0" dirty="0" err="1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window.print</a:t>
            </a:r>
            <a:r>
              <a:rPr lang="en-US" sz="14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()"&gt;Print this page&lt;/button&gt;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400" b="0" i="0" dirty="0">
              <a:solidFill>
                <a:srgbClr val="0000CD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&lt;/body&gt;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&lt;/html&gt;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44D785-81BE-4968-98D6-CE8C009BB65F}"/>
              </a:ext>
            </a:extLst>
          </p:cNvPr>
          <p:cNvSpPr txBox="1"/>
          <p:nvPr/>
        </p:nvSpPr>
        <p:spPr>
          <a:xfrm>
            <a:off x="6977848" y="1150107"/>
            <a:ext cx="5095783" cy="3373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windows.</a:t>
            </a:r>
            <a:r>
              <a:rPr lang="en-US" b="1" dirty="0">
                <a:solidFill>
                  <a:srgbClr val="C00000"/>
                </a:solidFill>
                <a:latin typeface="Calibri" panose="020F0502020204030204"/>
              </a:rPr>
              <a:t>print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()</a:t>
            </a: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70AD47">
                    <a:lumMod val="50000"/>
                  </a:srgbClr>
                </a:solidFill>
              </a:rPr>
              <a:t>JavaScript does not have any print object or print methods.</a:t>
            </a: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70AD47">
                    <a:lumMod val="50000"/>
                  </a:srgbClr>
                </a:solidFill>
              </a:rPr>
              <a:t>You cannot access output devices from JavaScript.</a:t>
            </a: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70AD47">
                    <a:lumMod val="50000"/>
                  </a:srgbClr>
                </a:solidFill>
              </a:rPr>
              <a:t>The only exception is that you can call the </a:t>
            </a:r>
            <a:r>
              <a:rPr lang="en-US" dirty="0" err="1">
                <a:solidFill>
                  <a:srgbClr val="70AD47">
                    <a:lumMod val="50000"/>
                  </a:srgbClr>
                </a:solidFill>
              </a:rPr>
              <a:t>window.print</a:t>
            </a:r>
            <a:r>
              <a:rPr lang="en-US" dirty="0">
                <a:solidFill>
                  <a:srgbClr val="70AD47">
                    <a:lumMod val="50000"/>
                  </a:srgbClr>
                </a:solidFill>
              </a:rPr>
              <a:t>() method in the browser to print the content of the current window.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70AD47">
                  <a:lumMod val="5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B39542-4948-4660-8E46-9CF17E4CE6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25359" r="25655" b="46843"/>
          <a:stretch/>
        </p:blipFill>
        <p:spPr>
          <a:xfrm>
            <a:off x="345119" y="4082817"/>
            <a:ext cx="2968101" cy="1906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449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FB833-110A-4231-82EA-F52BF99D7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375" y="196678"/>
            <a:ext cx="6281691" cy="771217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chemeClr val="accent1">
                    <a:lumMod val="50000"/>
                  </a:schemeClr>
                </a:solidFill>
              </a:rPr>
              <a:t>JavaScript Output</a:t>
            </a:r>
            <a:endParaRPr lang="en-IN" sz="3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B16D11-E557-4DE5-9177-C937D578A93C}"/>
              </a:ext>
            </a:extLst>
          </p:cNvPr>
          <p:cNvSpPr txBox="1"/>
          <p:nvPr/>
        </p:nvSpPr>
        <p:spPr>
          <a:xfrm>
            <a:off x="213805" y="967895"/>
            <a:ext cx="6372688" cy="267765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&lt;!DOCTYPE html&gt;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&lt;html&gt;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&lt;body&gt;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400" b="0" i="0" dirty="0">
              <a:solidFill>
                <a:srgbClr val="0000CD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&lt;h2&gt;The </a:t>
            </a:r>
            <a:r>
              <a:rPr lang="en-US" sz="1400" b="0" i="0" dirty="0" err="1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window.print</a:t>
            </a:r>
            <a:r>
              <a:rPr lang="en-US" sz="14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() Method&lt;/h2&gt;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400" b="0" i="0" dirty="0">
              <a:solidFill>
                <a:srgbClr val="0000CD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&lt;p&gt;Click the button to print the current page.&lt;/p&gt;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400" b="0" i="0" dirty="0">
              <a:solidFill>
                <a:srgbClr val="0000CD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&lt;button onclick="</a:t>
            </a:r>
            <a:r>
              <a:rPr lang="en-US" sz="1400" b="0" i="0" dirty="0" err="1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window.print</a:t>
            </a:r>
            <a:r>
              <a:rPr lang="en-US" sz="14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()"&gt;Print this page&lt;/button&gt;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400" b="0" i="0" dirty="0">
              <a:solidFill>
                <a:srgbClr val="0000CD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&lt;/body&gt;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&lt;/html&gt;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44D785-81BE-4968-98D6-CE8C009BB65F}"/>
              </a:ext>
            </a:extLst>
          </p:cNvPr>
          <p:cNvSpPr txBox="1"/>
          <p:nvPr/>
        </p:nvSpPr>
        <p:spPr>
          <a:xfrm>
            <a:off x="6977848" y="1150107"/>
            <a:ext cx="5095783" cy="3373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windows.</a:t>
            </a:r>
            <a:r>
              <a:rPr lang="en-US" b="1" dirty="0">
                <a:solidFill>
                  <a:srgbClr val="C00000"/>
                </a:solidFill>
                <a:latin typeface="Calibri" panose="020F0502020204030204"/>
              </a:rPr>
              <a:t>print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()</a:t>
            </a: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70AD47">
                    <a:lumMod val="50000"/>
                  </a:srgbClr>
                </a:solidFill>
              </a:rPr>
              <a:t>JavaScript does not have any print object or print methods.</a:t>
            </a: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70AD47">
                    <a:lumMod val="50000"/>
                  </a:srgbClr>
                </a:solidFill>
              </a:rPr>
              <a:t>You cannot access output devices from JavaScript.</a:t>
            </a: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70AD47">
                    <a:lumMod val="50000"/>
                  </a:srgbClr>
                </a:solidFill>
              </a:rPr>
              <a:t>The only exception is that you can call the </a:t>
            </a:r>
            <a:r>
              <a:rPr lang="en-US" dirty="0" err="1">
                <a:solidFill>
                  <a:srgbClr val="70AD47">
                    <a:lumMod val="50000"/>
                  </a:srgbClr>
                </a:solidFill>
              </a:rPr>
              <a:t>window.print</a:t>
            </a:r>
            <a:r>
              <a:rPr lang="en-US" dirty="0">
                <a:solidFill>
                  <a:srgbClr val="70AD47">
                    <a:lumMod val="50000"/>
                  </a:srgbClr>
                </a:solidFill>
              </a:rPr>
              <a:t>() method in the browser to print the content of the current window.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70AD47">
                  <a:lumMod val="5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B39542-4948-4660-8E46-9CF17E4CE6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25359" r="25655" b="46843"/>
          <a:stretch/>
        </p:blipFill>
        <p:spPr>
          <a:xfrm>
            <a:off x="345119" y="4082817"/>
            <a:ext cx="2968101" cy="19064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B80CA33-4B29-4973-9D57-A0FA825EF3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475" t="8025" r="15919" b="12668"/>
          <a:stretch/>
        </p:blipFill>
        <p:spPr>
          <a:xfrm>
            <a:off x="2130640" y="550416"/>
            <a:ext cx="8120481" cy="5438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917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1C3DDE-EAF1-4D11-B8CB-7196A6CBA18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Java Script</a:t>
            </a:r>
            <a:endParaRPr lang="en-IN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52CD05-B0A3-4C62-810D-6AD689C731C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Module 2</a:t>
            </a:r>
            <a:endParaRPr lang="en-IN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1095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8F35C1-717B-4ACF-9DCB-CD5783B90E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Content</a:t>
            </a:r>
            <a:endParaRPr lang="en-IN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C2EB08-91B8-4296-8037-5473B36DCD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IN" dirty="0">
                <a:cs typeface="Calibri"/>
              </a:rPr>
              <a:t>Statements</a:t>
            </a:r>
          </a:p>
          <a:p>
            <a:r>
              <a:rPr lang="en-IN" dirty="0">
                <a:cs typeface="Calibri"/>
              </a:rPr>
              <a:t>Syntax</a:t>
            </a:r>
          </a:p>
          <a:p>
            <a:r>
              <a:rPr lang="en-IN" dirty="0">
                <a:cs typeface="Calibri"/>
              </a:rPr>
              <a:t>Function</a:t>
            </a:r>
          </a:p>
          <a:p>
            <a:r>
              <a:rPr lang="en-IN" dirty="0">
                <a:cs typeface="Calibri"/>
              </a:rPr>
              <a:t>Objects</a:t>
            </a:r>
          </a:p>
        </p:txBody>
      </p:sp>
    </p:spTree>
    <p:extLst>
      <p:ext uri="{BB962C8B-B14F-4D97-AF65-F5344CB8AC3E}">
        <p14:creationId xmlns:p14="http://schemas.microsoft.com/office/powerpoint/2010/main" val="335570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FB833-110A-4231-82EA-F52BF99D7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192" y="160940"/>
            <a:ext cx="5837808" cy="780094"/>
          </a:xfrm>
        </p:spPr>
        <p:txBody>
          <a:bodyPr/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JavaScript Statements</a:t>
            </a:r>
            <a:endParaRPr lang="en-IN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C4445D-40DA-4920-BC95-3CED7C06CE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89902" y="1207363"/>
            <a:ext cx="4015669" cy="49696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Clr>
                <a:schemeClr val="accent2"/>
              </a:buClr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A computer program is a list of "instructions" to be "executed" by a computer.</a:t>
            </a:r>
          </a:p>
          <a:p>
            <a:pPr>
              <a:lnSpc>
                <a:spcPct val="100000"/>
              </a:lnSpc>
              <a:buClr>
                <a:schemeClr val="accent2"/>
              </a:buClr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In a programming language, these programming instructions are called statements.</a:t>
            </a:r>
          </a:p>
          <a:p>
            <a:pPr>
              <a:lnSpc>
                <a:spcPct val="100000"/>
              </a:lnSpc>
              <a:buClr>
                <a:schemeClr val="accent2"/>
              </a:buClr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A JavaScript program is a list of programming statements.</a:t>
            </a:r>
          </a:p>
          <a:p>
            <a:pPr>
              <a:lnSpc>
                <a:spcPct val="100000"/>
              </a:lnSpc>
              <a:buClr>
                <a:schemeClr val="accent2"/>
              </a:buClr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In HTML, JavaScript programs are executed by the web browser.</a:t>
            </a:r>
          </a:p>
          <a:p>
            <a:pPr>
              <a:lnSpc>
                <a:spcPct val="100000"/>
              </a:lnSpc>
              <a:buClr>
                <a:schemeClr val="accent2"/>
              </a:buClr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JavaScript statements are composed of: </a:t>
            </a:r>
          </a:p>
          <a:p>
            <a:pPr lvl="1">
              <a:lnSpc>
                <a:spcPct val="100000"/>
              </a:lnSpc>
              <a:buClr>
                <a:schemeClr val="accent2"/>
              </a:buClr>
            </a:pPr>
            <a:r>
              <a:rPr lang="en-US" sz="1300" dirty="0">
                <a:solidFill>
                  <a:schemeClr val="accent1">
                    <a:lumMod val="50000"/>
                  </a:schemeClr>
                </a:solidFill>
              </a:rPr>
              <a:t>Values </a:t>
            </a:r>
          </a:p>
          <a:p>
            <a:pPr lvl="1">
              <a:lnSpc>
                <a:spcPct val="100000"/>
              </a:lnSpc>
              <a:buClr>
                <a:schemeClr val="accent2"/>
              </a:buClr>
            </a:pPr>
            <a:r>
              <a:rPr lang="en-US" sz="1300" dirty="0">
                <a:solidFill>
                  <a:schemeClr val="accent1">
                    <a:lumMod val="50000"/>
                  </a:schemeClr>
                </a:solidFill>
              </a:rPr>
              <a:t>Operators </a:t>
            </a:r>
          </a:p>
          <a:p>
            <a:pPr lvl="1">
              <a:lnSpc>
                <a:spcPct val="100000"/>
              </a:lnSpc>
              <a:buClr>
                <a:schemeClr val="accent2"/>
              </a:buClr>
            </a:pPr>
            <a:r>
              <a:rPr lang="en-US" sz="1300" dirty="0">
                <a:solidFill>
                  <a:schemeClr val="accent1">
                    <a:lumMod val="50000"/>
                  </a:schemeClr>
                </a:solidFill>
              </a:rPr>
              <a:t>Expressions</a:t>
            </a:r>
          </a:p>
          <a:p>
            <a:pPr lvl="1">
              <a:lnSpc>
                <a:spcPct val="100000"/>
              </a:lnSpc>
              <a:buClr>
                <a:schemeClr val="accent2"/>
              </a:buClr>
            </a:pPr>
            <a:r>
              <a:rPr lang="en-US" sz="1300" dirty="0">
                <a:solidFill>
                  <a:schemeClr val="accent1">
                    <a:lumMod val="50000"/>
                  </a:schemeClr>
                </a:solidFill>
              </a:rPr>
              <a:t>Keywords</a:t>
            </a:r>
          </a:p>
          <a:p>
            <a:pPr lvl="1">
              <a:lnSpc>
                <a:spcPct val="100000"/>
              </a:lnSpc>
              <a:buClr>
                <a:schemeClr val="accent2"/>
              </a:buClr>
            </a:pPr>
            <a:r>
              <a:rPr lang="en-US" sz="1300" dirty="0">
                <a:solidFill>
                  <a:schemeClr val="accent1">
                    <a:lumMod val="50000"/>
                  </a:schemeClr>
                </a:solidFill>
              </a:rPr>
              <a:t>Comments.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911FCF-C4BD-412F-89A4-B4ABBCD09543}"/>
              </a:ext>
            </a:extLst>
          </p:cNvPr>
          <p:cNvSpPr txBox="1"/>
          <p:nvPr/>
        </p:nvSpPr>
        <p:spPr>
          <a:xfrm>
            <a:off x="186429" y="941034"/>
            <a:ext cx="7483878" cy="415498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200" dirty="0">
                <a:latin typeface="Consolas" panose="020B0609020204030204" pitchFamily="49" charset="0"/>
              </a:rPr>
              <a:t>&lt;!DOCTYPE html&gt;</a:t>
            </a:r>
          </a:p>
          <a:p>
            <a:r>
              <a:rPr lang="en-IN" sz="1200" dirty="0">
                <a:latin typeface="Consolas" panose="020B0609020204030204" pitchFamily="49" charset="0"/>
              </a:rPr>
              <a:t>&lt;html&gt;</a:t>
            </a:r>
          </a:p>
          <a:p>
            <a:r>
              <a:rPr lang="en-IN" sz="1200" dirty="0">
                <a:latin typeface="Consolas" panose="020B0609020204030204" pitchFamily="49" charset="0"/>
              </a:rPr>
              <a:t>&lt;body&gt;</a:t>
            </a:r>
          </a:p>
          <a:p>
            <a:endParaRPr lang="en-IN" sz="1200" dirty="0">
              <a:latin typeface="Consolas" panose="020B0609020204030204" pitchFamily="49" charset="0"/>
            </a:endParaRPr>
          </a:p>
          <a:p>
            <a:r>
              <a:rPr lang="en-IN" sz="1200" dirty="0">
                <a:latin typeface="Consolas" panose="020B0609020204030204" pitchFamily="49" charset="0"/>
              </a:rPr>
              <a:t>&lt;h2&gt;JavaScript Statements&lt;/h2&gt;</a:t>
            </a:r>
          </a:p>
          <a:p>
            <a:endParaRPr lang="en-IN" sz="1200" dirty="0">
              <a:latin typeface="Consolas" panose="020B0609020204030204" pitchFamily="49" charset="0"/>
            </a:endParaRPr>
          </a:p>
          <a:p>
            <a:r>
              <a:rPr lang="en-IN" sz="1200" dirty="0">
                <a:latin typeface="Consolas" panose="020B0609020204030204" pitchFamily="49" charset="0"/>
              </a:rPr>
              <a:t>&lt;p&gt;A &lt;b&gt;JavaScript program&lt;/b&gt; is a list of &lt;b&gt;statements&lt;/b&gt; to be executed by a computer.&lt;/p&gt;</a:t>
            </a:r>
          </a:p>
          <a:p>
            <a:endParaRPr lang="en-IN" sz="1200" dirty="0">
              <a:latin typeface="Consolas" panose="020B0609020204030204" pitchFamily="49" charset="0"/>
            </a:endParaRPr>
          </a:p>
          <a:p>
            <a:r>
              <a:rPr lang="en-IN" sz="1200" dirty="0">
                <a:latin typeface="Consolas" panose="020B0609020204030204" pitchFamily="49" charset="0"/>
              </a:rPr>
              <a:t>&lt;p id="demo"&gt;&lt;/p&gt;</a:t>
            </a:r>
          </a:p>
          <a:p>
            <a:endParaRPr lang="en-IN" sz="1200" dirty="0">
              <a:latin typeface="Consolas" panose="020B0609020204030204" pitchFamily="49" charset="0"/>
            </a:endParaRPr>
          </a:p>
          <a:p>
            <a:r>
              <a:rPr lang="en-IN" sz="1200" b="1" dirty="0">
                <a:solidFill>
                  <a:srgbClr val="7030A0"/>
                </a:solidFill>
                <a:latin typeface="Consolas" panose="020B0609020204030204" pitchFamily="49" charset="0"/>
              </a:rPr>
              <a:t>&lt;script&gt;</a:t>
            </a:r>
          </a:p>
          <a:p>
            <a:r>
              <a:rPr lang="en-IN" sz="1200" b="1" dirty="0">
                <a:solidFill>
                  <a:srgbClr val="7030A0"/>
                </a:solidFill>
                <a:latin typeface="Consolas" panose="020B0609020204030204" pitchFamily="49" charset="0"/>
              </a:rPr>
              <a:t>let x, y, z;  // Statement 1</a:t>
            </a:r>
          </a:p>
          <a:p>
            <a:r>
              <a:rPr lang="en-IN" sz="1200" b="1" dirty="0">
                <a:solidFill>
                  <a:srgbClr val="7030A0"/>
                </a:solidFill>
                <a:latin typeface="Consolas" panose="020B0609020204030204" pitchFamily="49" charset="0"/>
              </a:rPr>
              <a:t>x = 5;        // Statement 2</a:t>
            </a:r>
          </a:p>
          <a:p>
            <a:r>
              <a:rPr lang="en-IN" sz="1200" b="1" dirty="0">
                <a:solidFill>
                  <a:srgbClr val="7030A0"/>
                </a:solidFill>
                <a:latin typeface="Consolas" panose="020B0609020204030204" pitchFamily="49" charset="0"/>
              </a:rPr>
              <a:t>y = 6;        // Statement 3</a:t>
            </a:r>
          </a:p>
          <a:p>
            <a:r>
              <a:rPr lang="en-IN" sz="1200" b="1" dirty="0">
                <a:solidFill>
                  <a:srgbClr val="7030A0"/>
                </a:solidFill>
                <a:latin typeface="Consolas" panose="020B0609020204030204" pitchFamily="49" charset="0"/>
              </a:rPr>
              <a:t>z = x + y;    // Statement 4</a:t>
            </a:r>
          </a:p>
          <a:p>
            <a:endParaRPr lang="en-IN" sz="1200" b="1" dirty="0">
              <a:solidFill>
                <a:srgbClr val="7030A0"/>
              </a:solidFill>
              <a:latin typeface="Consolas" panose="020B0609020204030204" pitchFamily="49" charset="0"/>
            </a:endParaRPr>
          </a:p>
          <a:p>
            <a:r>
              <a:rPr lang="en-IN" sz="1200" b="1" dirty="0" err="1">
                <a:solidFill>
                  <a:srgbClr val="7030A0"/>
                </a:solidFill>
                <a:latin typeface="Consolas" panose="020B0609020204030204" pitchFamily="49" charset="0"/>
              </a:rPr>
              <a:t>document.getElementById</a:t>
            </a:r>
            <a:r>
              <a:rPr lang="en-IN" sz="1200" b="1" dirty="0">
                <a:solidFill>
                  <a:srgbClr val="7030A0"/>
                </a:solidFill>
                <a:latin typeface="Consolas" panose="020B0609020204030204" pitchFamily="49" charset="0"/>
              </a:rPr>
              <a:t>("demo").</a:t>
            </a:r>
            <a:r>
              <a:rPr lang="en-IN" sz="1200" b="1" dirty="0" err="1">
                <a:solidFill>
                  <a:srgbClr val="7030A0"/>
                </a:solidFill>
                <a:latin typeface="Consolas" panose="020B0609020204030204" pitchFamily="49" charset="0"/>
              </a:rPr>
              <a:t>innerHTML</a:t>
            </a:r>
            <a:r>
              <a:rPr lang="en-IN" sz="1200" b="1" dirty="0">
                <a:solidFill>
                  <a:srgbClr val="7030A0"/>
                </a:solidFill>
                <a:latin typeface="Consolas" panose="020B0609020204030204" pitchFamily="49" charset="0"/>
              </a:rPr>
              <a:t> = "The value of z is " + z + ".";  </a:t>
            </a:r>
          </a:p>
          <a:p>
            <a:r>
              <a:rPr lang="en-IN" sz="1200" b="1" dirty="0">
                <a:solidFill>
                  <a:srgbClr val="7030A0"/>
                </a:solidFill>
                <a:latin typeface="Consolas" panose="020B0609020204030204" pitchFamily="49" charset="0"/>
              </a:rPr>
              <a:t>&lt;/script&gt;</a:t>
            </a:r>
          </a:p>
          <a:p>
            <a:endParaRPr lang="en-IN" sz="1200" dirty="0">
              <a:latin typeface="Consolas" panose="020B0609020204030204" pitchFamily="49" charset="0"/>
            </a:endParaRPr>
          </a:p>
          <a:p>
            <a:r>
              <a:rPr lang="en-IN" sz="1200" dirty="0">
                <a:latin typeface="Consolas" panose="020B0609020204030204" pitchFamily="49" charset="0"/>
              </a:rPr>
              <a:t>&lt;/body&gt;</a:t>
            </a:r>
          </a:p>
          <a:p>
            <a:r>
              <a:rPr lang="en-IN" sz="1200" dirty="0">
                <a:latin typeface="Consolas" panose="020B0609020204030204" pitchFamily="49" charset="0"/>
              </a:rPr>
              <a:t>&lt;/html&gt;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4C721FB-E29B-47CA-8F8D-4F460DBED4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215" t="24929" r="6290" b="54622"/>
          <a:stretch/>
        </p:blipFill>
        <p:spPr>
          <a:xfrm>
            <a:off x="258192" y="5294388"/>
            <a:ext cx="5302928" cy="1402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235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FB833-110A-4231-82EA-F52BF99D7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192" y="160940"/>
            <a:ext cx="5837808" cy="780094"/>
          </a:xfrm>
        </p:spPr>
        <p:txBody>
          <a:bodyPr/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JavaScript Statements</a:t>
            </a:r>
            <a:endParaRPr lang="en-IN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C4445D-40DA-4920-BC95-3CED7C06CE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89902" y="497150"/>
            <a:ext cx="4015669" cy="5933581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Most JavaScript programs contain many JavaScript statements.</a:t>
            </a:r>
          </a:p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The statements are executed, one by one, in the same order as they are written.</a:t>
            </a:r>
          </a:p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JavaScript programs (and JavaScript statements) are often called JavaScript code</a:t>
            </a:r>
          </a:p>
          <a:p>
            <a:pPr marL="0" indent="0">
              <a:lnSpc>
                <a:spcPct val="150000"/>
              </a:lnSpc>
              <a:buClr>
                <a:schemeClr val="accent2"/>
              </a:buClr>
              <a:buNone/>
            </a:pPr>
            <a:endParaRPr lang="en-US" sz="1600" dirty="0">
              <a:solidFill>
                <a:schemeClr val="accent1">
                  <a:lumMod val="50000"/>
                </a:schemeClr>
              </a:solidFill>
            </a:endParaRPr>
          </a:p>
          <a:p>
            <a:pPr marL="0" indent="0">
              <a:lnSpc>
                <a:spcPct val="150000"/>
              </a:lnSpc>
              <a:buClr>
                <a:schemeClr val="accent2"/>
              </a:buClr>
              <a:buNone/>
            </a:pPr>
            <a:r>
              <a:rPr lang="en-US" sz="1600" dirty="0">
                <a:solidFill>
                  <a:srgbClr val="C00000"/>
                </a:solidFill>
              </a:rPr>
              <a:t>Semicolons:</a:t>
            </a:r>
          </a:p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Semicolons separate JavaScript statements.</a:t>
            </a:r>
          </a:p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Add a semicolon at the end of each executable statement</a:t>
            </a:r>
          </a:p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When separated by semicolons, multiple statements on one line are allowed</a:t>
            </a:r>
          </a:p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Ending statements with semicolon is not required, but highly recommended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911FCF-C4BD-412F-89A4-B4ABBCD09543}"/>
              </a:ext>
            </a:extLst>
          </p:cNvPr>
          <p:cNvSpPr txBox="1"/>
          <p:nvPr/>
        </p:nvSpPr>
        <p:spPr>
          <a:xfrm>
            <a:off x="186429" y="941034"/>
            <a:ext cx="7483878" cy="415498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200" dirty="0">
                <a:latin typeface="Consolas" panose="020B0609020204030204" pitchFamily="49" charset="0"/>
              </a:rPr>
              <a:t>&lt;!DOCTYPE html&gt;</a:t>
            </a:r>
          </a:p>
          <a:p>
            <a:r>
              <a:rPr lang="en-IN" sz="1200" dirty="0">
                <a:latin typeface="Consolas" panose="020B0609020204030204" pitchFamily="49" charset="0"/>
              </a:rPr>
              <a:t>&lt;html&gt;</a:t>
            </a:r>
          </a:p>
          <a:p>
            <a:r>
              <a:rPr lang="en-IN" sz="1200" dirty="0">
                <a:latin typeface="Consolas" panose="020B0609020204030204" pitchFamily="49" charset="0"/>
              </a:rPr>
              <a:t>&lt;body&gt;</a:t>
            </a:r>
          </a:p>
          <a:p>
            <a:endParaRPr lang="en-IN" sz="1200" dirty="0">
              <a:latin typeface="Consolas" panose="020B0609020204030204" pitchFamily="49" charset="0"/>
            </a:endParaRPr>
          </a:p>
          <a:p>
            <a:r>
              <a:rPr lang="en-IN" sz="1200" dirty="0">
                <a:latin typeface="Consolas" panose="020B0609020204030204" pitchFamily="49" charset="0"/>
              </a:rPr>
              <a:t>&lt;h2&gt;JavaScript Statements&lt;/h2&gt;</a:t>
            </a:r>
          </a:p>
          <a:p>
            <a:endParaRPr lang="en-IN" sz="1200" dirty="0">
              <a:latin typeface="Consolas" panose="020B0609020204030204" pitchFamily="49" charset="0"/>
            </a:endParaRPr>
          </a:p>
          <a:p>
            <a:r>
              <a:rPr lang="en-IN" sz="1200" dirty="0">
                <a:latin typeface="Consolas" panose="020B0609020204030204" pitchFamily="49" charset="0"/>
              </a:rPr>
              <a:t>&lt;p&gt;A &lt;b&gt;JavaScript program&lt;/b&gt; is a list of &lt;b&gt;statements&lt;/b&gt; to be executed by a computer.&lt;/p&gt;</a:t>
            </a:r>
          </a:p>
          <a:p>
            <a:endParaRPr lang="en-IN" sz="1200" dirty="0">
              <a:latin typeface="Consolas" panose="020B0609020204030204" pitchFamily="49" charset="0"/>
            </a:endParaRPr>
          </a:p>
          <a:p>
            <a:r>
              <a:rPr lang="en-IN" sz="1200" dirty="0">
                <a:latin typeface="Consolas" panose="020B0609020204030204" pitchFamily="49" charset="0"/>
              </a:rPr>
              <a:t>&lt;p id="demo"&gt;&lt;/p&gt;</a:t>
            </a:r>
          </a:p>
          <a:p>
            <a:endParaRPr lang="en-IN" sz="1200" dirty="0">
              <a:latin typeface="Consolas" panose="020B0609020204030204" pitchFamily="49" charset="0"/>
            </a:endParaRPr>
          </a:p>
          <a:p>
            <a:r>
              <a:rPr lang="en-IN" sz="1200" b="1" dirty="0">
                <a:solidFill>
                  <a:srgbClr val="7030A0"/>
                </a:solidFill>
                <a:latin typeface="Consolas" panose="020B0609020204030204" pitchFamily="49" charset="0"/>
              </a:rPr>
              <a:t>&lt;script&gt;</a:t>
            </a:r>
          </a:p>
          <a:p>
            <a:r>
              <a:rPr lang="en-IN" sz="1200" b="1" dirty="0">
                <a:solidFill>
                  <a:srgbClr val="7030A0"/>
                </a:solidFill>
                <a:latin typeface="Consolas" panose="020B0609020204030204" pitchFamily="49" charset="0"/>
              </a:rPr>
              <a:t>let x, y, z;  // Statement 1</a:t>
            </a:r>
          </a:p>
          <a:p>
            <a:r>
              <a:rPr lang="en-IN" sz="1200" b="1" dirty="0">
                <a:solidFill>
                  <a:srgbClr val="7030A0"/>
                </a:solidFill>
                <a:latin typeface="Consolas" panose="020B0609020204030204" pitchFamily="49" charset="0"/>
              </a:rPr>
              <a:t>x = 5;        // Statement 2</a:t>
            </a:r>
          </a:p>
          <a:p>
            <a:r>
              <a:rPr lang="en-IN" sz="1200" b="1" dirty="0">
                <a:solidFill>
                  <a:srgbClr val="7030A0"/>
                </a:solidFill>
                <a:latin typeface="Consolas" panose="020B0609020204030204" pitchFamily="49" charset="0"/>
              </a:rPr>
              <a:t>y = 6;        // Statement 3</a:t>
            </a:r>
          </a:p>
          <a:p>
            <a:r>
              <a:rPr lang="en-IN" sz="1200" b="1" dirty="0">
                <a:solidFill>
                  <a:srgbClr val="7030A0"/>
                </a:solidFill>
                <a:latin typeface="Consolas" panose="020B0609020204030204" pitchFamily="49" charset="0"/>
              </a:rPr>
              <a:t>z = x + y;    // Statement 4</a:t>
            </a:r>
          </a:p>
          <a:p>
            <a:endParaRPr lang="en-IN" sz="1200" b="1" dirty="0">
              <a:solidFill>
                <a:srgbClr val="7030A0"/>
              </a:solidFill>
              <a:latin typeface="Consolas" panose="020B0609020204030204" pitchFamily="49" charset="0"/>
            </a:endParaRPr>
          </a:p>
          <a:p>
            <a:r>
              <a:rPr lang="en-IN" sz="1200" b="1" dirty="0" err="1">
                <a:solidFill>
                  <a:srgbClr val="7030A0"/>
                </a:solidFill>
                <a:latin typeface="Consolas" panose="020B0609020204030204" pitchFamily="49" charset="0"/>
              </a:rPr>
              <a:t>document.getElementById</a:t>
            </a:r>
            <a:r>
              <a:rPr lang="en-IN" sz="1200" b="1" dirty="0">
                <a:solidFill>
                  <a:srgbClr val="7030A0"/>
                </a:solidFill>
                <a:latin typeface="Consolas" panose="020B0609020204030204" pitchFamily="49" charset="0"/>
              </a:rPr>
              <a:t>("demo").</a:t>
            </a:r>
            <a:r>
              <a:rPr lang="en-IN" sz="1200" b="1" dirty="0" err="1">
                <a:solidFill>
                  <a:srgbClr val="7030A0"/>
                </a:solidFill>
                <a:latin typeface="Consolas" panose="020B0609020204030204" pitchFamily="49" charset="0"/>
              </a:rPr>
              <a:t>innerHTML</a:t>
            </a:r>
            <a:r>
              <a:rPr lang="en-IN" sz="1200" b="1" dirty="0">
                <a:solidFill>
                  <a:srgbClr val="7030A0"/>
                </a:solidFill>
                <a:latin typeface="Consolas" panose="020B0609020204030204" pitchFamily="49" charset="0"/>
              </a:rPr>
              <a:t> = "The value of z is " + z + ".";  </a:t>
            </a:r>
          </a:p>
          <a:p>
            <a:r>
              <a:rPr lang="en-IN" sz="1200" b="1" dirty="0">
                <a:solidFill>
                  <a:srgbClr val="7030A0"/>
                </a:solidFill>
                <a:latin typeface="Consolas" panose="020B0609020204030204" pitchFamily="49" charset="0"/>
              </a:rPr>
              <a:t>&lt;/script&gt;</a:t>
            </a:r>
          </a:p>
          <a:p>
            <a:endParaRPr lang="en-IN" sz="1200" dirty="0">
              <a:latin typeface="Consolas" panose="020B0609020204030204" pitchFamily="49" charset="0"/>
            </a:endParaRPr>
          </a:p>
          <a:p>
            <a:r>
              <a:rPr lang="en-IN" sz="1200" dirty="0">
                <a:latin typeface="Consolas" panose="020B0609020204030204" pitchFamily="49" charset="0"/>
              </a:rPr>
              <a:t>&lt;/body&gt;</a:t>
            </a:r>
          </a:p>
          <a:p>
            <a:r>
              <a:rPr lang="en-IN" sz="1200" dirty="0">
                <a:latin typeface="Consolas" panose="020B0609020204030204" pitchFamily="49" charset="0"/>
              </a:rPr>
              <a:t>&lt;/html&gt;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4C721FB-E29B-47CA-8F8D-4F460DBED4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215" t="24929" r="6290" b="54622"/>
          <a:stretch/>
        </p:blipFill>
        <p:spPr>
          <a:xfrm>
            <a:off x="258192" y="5294388"/>
            <a:ext cx="5302928" cy="1402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037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FB833-110A-4231-82EA-F52BF99D7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192" y="160940"/>
            <a:ext cx="5837808" cy="780094"/>
          </a:xfrm>
        </p:spPr>
        <p:txBody>
          <a:bodyPr/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JavaScript Statements</a:t>
            </a:r>
            <a:endParaRPr lang="en-IN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C4445D-40DA-4920-BC95-3CED7C06CE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89902" y="363984"/>
            <a:ext cx="4015669" cy="6066747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50000"/>
              </a:lnSpc>
              <a:buClr>
                <a:schemeClr val="accent2"/>
              </a:buClr>
              <a:buNone/>
            </a:pPr>
            <a:r>
              <a:rPr lang="en-US" sz="1600" dirty="0">
                <a:solidFill>
                  <a:srgbClr val="C00000"/>
                </a:solidFill>
              </a:rPr>
              <a:t>JavaScript White Space</a:t>
            </a:r>
          </a:p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JavaScript ignores multiple spaces. </a:t>
            </a:r>
          </a:p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We can add white space to your script to make it more readable</a:t>
            </a:r>
          </a:p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A good practice is to put spaces around operators ( = + - * / )</a:t>
            </a:r>
          </a:p>
          <a:p>
            <a:pPr marL="0" indent="0">
              <a:lnSpc>
                <a:spcPct val="150000"/>
              </a:lnSpc>
              <a:buClr>
                <a:schemeClr val="accent2"/>
              </a:buClr>
              <a:buNone/>
            </a:pPr>
            <a:endParaRPr lang="en-US" sz="1600" dirty="0">
              <a:solidFill>
                <a:schemeClr val="accent1">
                  <a:lumMod val="50000"/>
                </a:schemeClr>
              </a:solidFill>
            </a:endParaRPr>
          </a:p>
          <a:p>
            <a:pPr marL="0" indent="0">
              <a:lnSpc>
                <a:spcPct val="150000"/>
              </a:lnSpc>
              <a:buClr>
                <a:schemeClr val="accent2"/>
              </a:buClr>
              <a:buNone/>
            </a:pPr>
            <a:r>
              <a:rPr lang="en-US" sz="1600" dirty="0">
                <a:solidFill>
                  <a:srgbClr val="C00000"/>
                </a:solidFill>
              </a:rPr>
              <a:t>JavaScript Line Length and Line Breaks</a:t>
            </a:r>
          </a:p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For best readability, programmers often like to avoid code lines longer than 80 characters.</a:t>
            </a:r>
          </a:p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If a JavaScript statement does not fit on one line, the best place to break it is after an operator: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911FCF-C4BD-412F-89A4-B4ABBCD09543}"/>
              </a:ext>
            </a:extLst>
          </p:cNvPr>
          <p:cNvSpPr txBox="1"/>
          <p:nvPr/>
        </p:nvSpPr>
        <p:spPr>
          <a:xfrm>
            <a:off x="186429" y="941034"/>
            <a:ext cx="7483878" cy="415498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200" dirty="0">
                <a:latin typeface="Consolas" panose="020B0609020204030204" pitchFamily="49" charset="0"/>
              </a:rPr>
              <a:t>&lt;!DOCTYPE html&gt;</a:t>
            </a:r>
          </a:p>
          <a:p>
            <a:r>
              <a:rPr lang="en-IN" sz="1200" dirty="0">
                <a:latin typeface="Consolas" panose="020B0609020204030204" pitchFamily="49" charset="0"/>
              </a:rPr>
              <a:t>&lt;html&gt;</a:t>
            </a:r>
          </a:p>
          <a:p>
            <a:r>
              <a:rPr lang="en-IN" sz="1200" dirty="0">
                <a:latin typeface="Consolas" panose="020B0609020204030204" pitchFamily="49" charset="0"/>
              </a:rPr>
              <a:t>&lt;body&gt;</a:t>
            </a:r>
          </a:p>
          <a:p>
            <a:endParaRPr lang="en-IN" sz="1200" dirty="0">
              <a:latin typeface="Consolas" panose="020B0609020204030204" pitchFamily="49" charset="0"/>
            </a:endParaRPr>
          </a:p>
          <a:p>
            <a:r>
              <a:rPr lang="en-IN" sz="1200" dirty="0">
                <a:latin typeface="Consolas" panose="020B0609020204030204" pitchFamily="49" charset="0"/>
              </a:rPr>
              <a:t>&lt;h2&gt;JavaScript Statements&lt;/h2&gt;</a:t>
            </a:r>
          </a:p>
          <a:p>
            <a:endParaRPr lang="en-IN" sz="1200" dirty="0">
              <a:latin typeface="Consolas" panose="020B0609020204030204" pitchFamily="49" charset="0"/>
            </a:endParaRPr>
          </a:p>
          <a:p>
            <a:r>
              <a:rPr lang="en-IN" sz="1200" dirty="0">
                <a:latin typeface="Consolas" panose="020B0609020204030204" pitchFamily="49" charset="0"/>
              </a:rPr>
              <a:t>&lt;p&gt;A &lt;b&gt;JavaScript program&lt;/b&gt; is a list of &lt;b&gt;statements&lt;/b&gt; to be executed by a computer.&lt;/p&gt;</a:t>
            </a:r>
          </a:p>
          <a:p>
            <a:endParaRPr lang="en-IN" sz="1200" dirty="0">
              <a:latin typeface="Consolas" panose="020B0609020204030204" pitchFamily="49" charset="0"/>
            </a:endParaRPr>
          </a:p>
          <a:p>
            <a:r>
              <a:rPr lang="en-IN" sz="1200" dirty="0">
                <a:latin typeface="Consolas" panose="020B0609020204030204" pitchFamily="49" charset="0"/>
              </a:rPr>
              <a:t>&lt;p id="demo"&gt;&lt;/p&gt;</a:t>
            </a:r>
          </a:p>
          <a:p>
            <a:endParaRPr lang="en-IN" sz="1200" dirty="0">
              <a:latin typeface="Consolas" panose="020B0609020204030204" pitchFamily="49" charset="0"/>
            </a:endParaRPr>
          </a:p>
          <a:p>
            <a:r>
              <a:rPr lang="en-IN" sz="1200" b="1" dirty="0">
                <a:solidFill>
                  <a:srgbClr val="7030A0"/>
                </a:solidFill>
                <a:latin typeface="Consolas" panose="020B0609020204030204" pitchFamily="49" charset="0"/>
              </a:rPr>
              <a:t>&lt;script&gt;</a:t>
            </a:r>
          </a:p>
          <a:p>
            <a:r>
              <a:rPr lang="en-IN" sz="1200" b="1" dirty="0">
                <a:solidFill>
                  <a:srgbClr val="7030A0"/>
                </a:solidFill>
                <a:latin typeface="Consolas" panose="020B0609020204030204" pitchFamily="49" charset="0"/>
              </a:rPr>
              <a:t>let x, y, z;  // Statement 1</a:t>
            </a:r>
          </a:p>
          <a:p>
            <a:r>
              <a:rPr lang="en-IN" sz="1200" b="1" dirty="0">
                <a:solidFill>
                  <a:srgbClr val="7030A0"/>
                </a:solidFill>
                <a:latin typeface="Consolas" panose="020B0609020204030204" pitchFamily="49" charset="0"/>
              </a:rPr>
              <a:t>x = 5;        // Statement 2</a:t>
            </a:r>
          </a:p>
          <a:p>
            <a:r>
              <a:rPr lang="en-IN" sz="1200" b="1" dirty="0">
                <a:solidFill>
                  <a:srgbClr val="7030A0"/>
                </a:solidFill>
                <a:latin typeface="Consolas" panose="020B0609020204030204" pitchFamily="49" charset="0"/>
              </a:rPr>
              <a:t>y = 6;        // Statement 3</a:t>
            </a:r>
          </a:p>
          <a:p>
            <a:r>
              <a:rPr lang="en-IN" sz="1200" b="1" dirty="0">
                <a:solidFill>
                  <a:srgbClr val="7030A0"/>
                </a:solidFill>
                <a:latin typeface="Consolas" panose="020B0609020204030204" pitchFamily="49" charset="0"/>
              </a:rPr>
              <a:t>z = x + y;    // Statement 4</a:t>
            </a:r>
          </a:p>
          <a:p>
            <a:endParaRPr lang="en-IN" sz="1200" b="1" dirty="0">
              <a:solidFill>
                <a:srgbClr val="7030A0"/>
              </a:solidFill>
              <a:latin typeface="Consolas" panose="020B0609020204030204" pitchFamily="49" charset="0"/>
            </a:endParaRPr>
          </a:p>
          <a:p>
            <a:r>
              <a:rPr lang="en-IN" sz="1200" b="1" dirty="0" err="1">
                <a:solidFill>
                  <a:srgbClr val="7030A0"/>
                </a:solidFill>
                <a:latin typeface="Consolas" panose="020B0609020204030204" pitchFamily="49" charset="0"/>
              </a:rPr>
              <a:t>document.getElementById</a:t>
            </a:r>
            <a:r>
              <a:rPr lang="en-IN" sz="1200" b="1" dirty="0">
                <a:solidFill>
                  <a:srgbClr val="7030A0"/>
                </a:solidFill>
                <a:latin typeface="Consolas" panose="020B0609020204030204" pitchFamily="49" charset="0"/>
              </a:rPr>
              <a:t>("demo").</a:t>
            </a:r>
            <a:r>
              <a:rPr lang="en-IN" sz="1200" b="1" dirty="0" err="1">
                <a:solidFill>
                  <a:srgbClr val="7030A0"/>
                </a:solidFill>
                <a:latin typeface="Consolas" panose="020B0609020204030204" pitchFamily="49" charset="0"/>
              </a:rPr>
              <a:t>innerHTML</a:t>
            </a:r>
            <a:r>
              <a:rPr lang="en-IN" sz="1200" b="1" dirty="0">
                <a:solidFill>
                  <a:srgbClr val="7030A0"/>
                </a:solidFill>
                <a:latin typeface="Consolas" panose="020B0609020204030204" pitchFamily="49" charset="0"/>
              </a:rPr>
              <a:t> = "The value of z is " + z + ".";  </a:t>
            </a:r>
          </a:p>
          <a:p>
            <a:r>
              <a:rPr lang="en-IN" sz="1200" b="1" dirty="0">
                <a:solidFill>
                  <a:srgbClr val="7030A0"/>
                </a:solidFill>
                <a:latin typeface="Consolas" panose="020B0609020204030204" pitchFamily="49" charset="0"/>
              </a:rPr>
              <a:t>&lt;/script&gt;</a:t>
            </a:r>
          </a:p>
          <a:p>
            <a:endParaRPr lang="en-IN" sz="1200" dirty="0">
              <a:latin typeface="Consolas" panose="020B0609020204030204" pitchFamily="49" charset="0"/>
            </a:endParaRPr>
          </a:p>
          <a:p>
            <a:r>
              <a:rPr lang="en-IN" sz="1200" dirty="0">
                <a:latin typeface="Consolas" panose="020B0609020204030204" pitchFamily="49" charset="0"/>
              </a:rPr>
              <a:t>&lt;/body&gt;</a:t>
            </a:r>
          </a:p>
          <a:p>
            <a:r>
              <a:rPr lang="en-IN" sz="1200" dirty="0">
                <a:latin typeface="Consolas" panose="020B0609020204030204" pitchFamily="49" charset="0"/>
              </a:rPr>
              <a:t>&lt;/html&gt;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4C721FB-E29B-47CA-8F8D-4F460DBED4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215" t="24929" r="6290" b="54622"/>
          <a:stretch/>
        </p:blipFill>
        <p:spPr>
          <a:xfrm>
            <a:off x="258192" y="5294388"/>
            <a:ext cx="5302928" cy="1402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237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FB833-110A-4231-82EA-F52BF99D7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192" y="160940"/>
            <a:ext cx="5837808" cy="780094"/>
          </a:xfrm>
        </p:spPr>
        <p:txBody>
          <a:bodyPr/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JavaScript Statements</a:t>
            </a:r>
            <a:endParaRPr lang="en-IN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C4445D-40DA-4920-BC95-3CED7C06CE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89902" y="363984"/>
            <a:ext cx="4015669" cy="6066747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Clr>
                <a:schemeClr val="accent2"/>
              </a:buClr>
              <a:buNone/>
            </a:pPr>
            <a:r>
              <a:rPr lang="en-US" sz="1600" dirty="0">
                <a:solidFill>
                  <a:srgbClr val="C00000"/>
                </a:solidFill>
              </a:rPr>
              <a:t>JavaScript Code Blocks</a:t>
            </a:r>
          </a:p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JavaScript statements can be grouped together in code blocks, inside curly brackets {...}.</a:t>
            </a:r>
          </a:p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The purpose of code blocks is to define statements to be executed together.</a:t>
            </a:r>
          </a:p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One place you will find statements grouped together in blocks, is in JavaScript functions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911FCF-C4BD-412F-89A4-B4ABBCD09543}"/>
              </a:ext>
            </a:extLst>
          </p:cNvPr>
          <p:cNvSpPr txBox="1"/>
          <p:nvPr/>
        </p:nvSpPr>
        <p:spPr>
          <a:xfrm>
            <a:off x="186429" y="941034"/>
            <a:ext cx="7483878" cy="415498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200" dirty="0">
                <a:latin typeface="Consolas" panose="020B0609020204030204" pitchFamily="49" charset="0"/>
              </a:rPr>
              <a:t>&lt;!DOCTYPE html&gt;</a:t>
            </a:r>
          </a:p>
          <a:p>
            <a:r>
              <a:rPr lang="en-IN" sz="1200" dirty="0">
                <a:latin typeface="Consolas" panose="020B0609020204030204" pitchFamily="49" charset="0"/>
              </a:rPr>
              <a:t>&lt;html&gt;</a:t>
            </a:r>
          </a:p>
          <a:p>
            <a:r>
              <a:rPr lang="en-IN" sz="1200" dirty="0">
                <a:latin typeface="Consolas" panose="020B0609020204030204" pitchFamily="49" charset="0"/>
              </a:rPr>
              <a:t>&lt;body&gt;</a:t>
            </a:r>
          </a:p>
          <a:p>
            <a:endParaRPr lang="en-IN" sz="1200" dirty="0">
              <a:latin typeface="Consolas" panose="020B0609020204030204" pitchFamily="49" charset="0"/>
            </a:endParaRPr>
          </a:p>
          <a:p>
            <a:r>
              <a:rPr lang="en-IN" sz="1200" dirty="0">
                <a:latin typeface="Consolas" panose="020B0609020204030204" pitchFamily="49" charset="0"/>
              </a:rPr>
              <a:t>&lt;h2&gt;JavaScript Statements&lt;/h2&gt;</a:t>
            </a:r>
          </a:p>
          <a:p>
            <a:endParaRPr lang="en-IN" sz="1200" dirty="0">
              <a:latin typeface="Consolas" panose="020B0609020204030204" pitchFamily="49" charset="0"/>
            </a:endParaRPr>
          </a:p>
          <a:p>
            <a:r>
              <a:rPr lang="en-IN" sz="1200" dirty="0">
                <a:latin typeface="Consolas" panose="020B0609020204030204" pitchFamily="49" charset="0"/>
              </a:rPr>
              <a:t>&lt;p&gt;JavaScript code blocks are written between { and }&lt;/p&gt;</a:t>
            </a:r>
          </a:p>
          <a:p>
            <a:endParaRPr lang="en-IN" sz="1200" dirty="0">
              <a:latin typeface="Consolas" panose="020B0609020204030204" pitchFamily="49" charset="0"/>
            </a:endParaRPr>
          </a:p>
          <a:p>
            <a:r>
              <a:rPr lang="en-IN" sz="1200" dirty="0">
                <a:latin typeface="Consolas" panose="020B0609020204030204" pitchFamily="49" charset="0"/>
              </a:rPr>
              <a:t>&lt;button type="button" onclick="</a:t>
            </a:r>
            <a:r>
              <a:rPr lang="en-IN" sz="1200" dirty="0" err="1">
                <a:latin typeface="Consolas" panose="020B0609020204030204" pitchFamily="49" charset="0"/>
              </a:rPr>
              <a:t>myFunction</a:t>
            </a:r>
            <a:r>
              <a:rPr lang="en-IN" sz="1200" dirty="0">
                <a:latin typeface="Consolas" panose="020B0609020204030204" pitchFamily="49" charset="0"/>
              </a:rPr>
              <a:t>()"&gt;Click Me!&lt;/button&gt;</a:t>
            </a:r>
          </a:p>
          <a:p>
            <a:endParaRPr lang="en-IN" sz="1200" dirty="0">
              <a:latin typeface="Consolas" panose="020B0609020204030204" pitchFamily="49" charset="0"/>
            </a:endParaRPr>
          </a:p>
          <a:p>
            <a:r>
              <a:rPr lang="en-IN" sz="1200" dirty="0">
                <a:latin typeface="Consolas" panose="020B0609020204030204" pitchFamily="49" charset="0"/>
              </a:rPr>
              <a:t>&lt;p id="demo1"&gt;&lt;/p&gt;</a:t>
            </a:r>
          </a:p>
          <a:p>
            <a:r>
              <a:rPr lang="en-IN" sz="1200" dirty="0">
                <a:latin typeface="Consolas" panose="020B0609020204030204" pitchFamily="49" charset="0"/>
              </a:rPr>
              <a:t>&lt;p id="demo2"&gt;&lt;/p&gt;</a:t>
            </a:r>
          </a:p>
          <a:p>
            <a:endParaRPr lang="en-IN" sz="1200" dirty="0">
              <a:latin typeface="Consolas" panose="020B0609020204030204" pitchFamily="49" charset="0"/>
            </a:endParaRPr>
          </a:p>
          <a:p>
            <a:r>
              <a:rPr lang="en-IN" sz="1200" b="1" dirty="0">
                <a:solidFill>
                  <a:srgbClr val="7030A0"/>
                </a:solidFill>
                <a:latin typeface="Consolas" panose="020B0609020204030204" pitchFamily="49" charset="0"/>
              </a:rPr>
              <a:t>&lt;script&gt;</a:t>
            </a:r>
          </a:p>
          <a:p>
            <a:r>
              <a:rPr lang="en-IN" sz="1200" b="1" dirty="0">
                <a:solidFill>
                  <a:srgbClr val="7030A0"/>
                </a:solidFill>
                <a:latin typeface="Consolas" panose="020B0609020204030204" pitchFamily="49" charset="0"/>
              </a:rPr>
              <a:t>function </a:t>
            </a:r>
            <a:r>
              <a:rPr lang="en-IN" sz="1200" b="1" dirty="0" err="1">
                <a:solidFill>
                  <a:srgbClr val="7030A0"/>
                </a:solidFill>
                <a:latin typeface="Consolas" panose="020B0609020204030204" pitchFamily="49" charset="0"/>
              </a:rPr>
              <a:t>myFunction</a:t>
            </a:r>
            <a:r>
              <a:rPr lang="en-IN" sz="1200" b="1" dirty="0">
                <a:solidFill>
                  <a:srgbClr val="7030A0"/>
                </a:solidFill>
                <a:latin typeface="Consolas" panose="020B0609020204030204" pitchFamily="49" charset="0"/>
              </a:rPr>
              <a:t>() {</a:t>
            </a:r>
          </a:p>
          <a:p>
            <a:r>
              <a:rPr lang="en-IN" sz="1200" b="1" dirty="0">
                <a:solidFill>
                  <a:srgbClr val="7030A0"/>
                </a:solidFill>
                <a:latin typeface="Consolas" panose="020B0609020204030204" pitchFamily="49" charset="0"/>
              </a:rPr>
              <a:t>  </a:t>
            </a:r>
            <a:r>
              <a:rPr lang="en-IN" sz="1200" b="1" dirty="0" err="1">
                <a:solidFill>
                  <a:srgbClr val="7030A0"/>
                </a:solidFill>
                <a:latin typeface="Consolas" panose="020B0609020204030204" pitchFamily="49" charset="0"/>
              </a:rPr>
              <a:t>document.getElementById</a:t>
            </a:r>
            <a:r>
              <a:rPr lang="en-IN" sz="1200" b="1" dirty="0">
                <a:solidFill>
                  <a:srgbClr val="7030A0"/>
                </a:solidFill>
                <a:latin typeface="Consolas" panose="020B0609020204030204" pitchFamily="49" charset="0"/>
              </a:rPr>
              <a:t>("demo1").</a:t>
            </a:r>
            <a:r>
              <a:rPr lang="en-IN" sz="1200" b="1" dirty="0" err="1">
                <a:solidFill>
                  <a:srgbClr val="7030A0"/>
                </a:solidFill>
                <a:latin typeface="Consolas" panose="020B0609020204030204" pitchFamily="49" charset="0"/>
              </a:rPr>
              <a:t>innerHTML</a:t>
            </a:r>
            <a:r>
              <a:rPr lang="en-IN" sz="1200" b="1" dirty="0">
                <a:solidFill>
                  <a:srgbClr val="7030A0"/>
                </a:solidFill>
                <a:latin typeface="Consolas" panose="020B0609020204030204" pitchFamily="49" charset="0"/>
              </a:rPr>
              <a:t> = "Hello!";</a:t>
            </a:r>
          </a:p>
          <a:p>
            <a:r>
              <a:rPr lang="en-IN" sz="1200" b="1" dirty="0">
                <a:solidFill>
                  <a:srgbClr val="7030A0"/>
                </a:solidFill>
                <a:latin typeface="Consolas" panose="020B0609020204030204" pitchFamily="49" charset="0"/>
              </a:rPr>
              <a:t>  </a:t>
            </a:r>
            <a:r>
              <a:rPr lang="en-IN" sz="1200" b="1" dirty="0" err="1">
                <a:solidFill>
                  <a:srgbClr val="7030A0"/>
                </a:solidFill>
                <a:latin typeface="Consolas" panose="020B0609020204030204" pitchFamily="49" charset="0"/>
              </a:rPr>
              <a:t>document.getElementById</a:t>
            </a:r>
            <a:r>
              <a:rPr lang="en-IN" sz="1200" b="1" dirty="0">
                <a:solidFill>
                  <a:srgbClr val="7030A0"/>
                </a:solidFill>
                <a:latin typeface="Consolas" panose="020B0609020204030204" pitchFamily="49" charset="0"/>
              </a:rPr>
              <a:t>("demo2").</a:t>
            </a:r>
            <a:r>
              <a:rPr lang="en-IN" sz="1200" b="1" dirty="0" err="1">
                <a:solidFill>
                  <a:srgbClr val="7030A0"/>
                </a:solidFill>
                <a:latin typeface="Consolas" panose="020B0609020204030204" pitchFamily="49" charset="0"/>
              </a:rPr>
              <a:t>innerHTML</a:t>
            </a:r>
            <a:r>
              <a:rPr lang="en-IN" sz="1200" b="1" dirty="0">
                <a:solidFill>
                  <a:srgbClr val="7030A0"/>
                </a:solidFill>
                <a:latin typeface="Consolas" panose="020B0609020204030204" pitchFamily="49" charset="0"/>
              </a:rPr>
              <a:t> = "How are you?";</a:t>
            </a:r>
          </a:p>
          <a:p>
            <a:r>
              <a:rPr lang="en-IN" sz="1200" b="1" dirty="0">
                <a:solidFill>
                  <a:srgbClr val="7030A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IN" sz="1200" b="1" dirty="0">
                <a:solidFill>
                  <a:srgbClr val="7030A0"/>
                </a:solidFill>
                <a:latin typeface="Consolas" panose="020B0609020204030204" pitchFamily="49" charset="0"/>
              </a:rPr>
              <a:t>&lt;/script&gt;</a:t>
            </a:r>
          </a:p>
          <a:p>
            <a:endParaRPr lang="en-IN" sz="1200" dirty="0">
              <a:latin typeface="Consolas" panose="020B0609020204030204" pitchFamily="49" charset="0"/>
            </a:endParaRPr>
          </a:p>
          <a:p>
            <a:r>
              <a:rPr lang="en-IN" sz="1200" dirty="0">
                <a:latin typeface="Consolas" panose="020B0609020204030204" pitchFamily="49" charset="0"/>
              </a:rPr>
              <a:t>&lt;/body&gt;</a:t>
            </a:r>
          </a:p>
          <a:p>
            <a:r>
              <a:rPr lang="en-IN" sz="1200" dirty="0">
                <a:latin typeface="Consolas" panose="020B0609020204030204" pitchFamily="49" charset="0"/>
              </a:rPr>
              <a:t>&lt;/html&gt;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8A8FF7C-8D0A-49A0-8A00-481FC1269A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25097" r="22160" b="54045"/>
          <a:stretch/>
        </p:blipFill>
        <p:spPr>
          <a:xfrm>
            <a:off x="186429" y="5201743"/>
            <a:ext cx="3394229" cy="14304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53DEFAC-0C0D-47B3-9B21-68C418D8DC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 t="25097" r="22306" b="50000"/>
          <a:stretch/>
        </p:blipFill>
        <p:spPr>
          <a:xfrm>
            <a:off x="4293833" y="5150128"/>
            <a:ext cx="3376474" cy="1707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649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FB833-110A-4231-82EA-F52BF99D7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71217"/>
          </a:xfrm>
        </p:spPr>
        <p:txBody>
          <a:bodyPr/>
          <a:lstStyle/>
          <a:p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JavaScript Keywords</a:t>
            </a:r>
            <a:endParaRPr lang="en-IN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C4445D-40DA-4920-BC95-3CED7C06CE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2790" y="1136342"/>
            <a:ext cx="10515600" cy="5262563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Clr>
                <a:schemeClr val="accent2"/>
              </a:buClr>
              <a:buNone/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JavaScript statements often start with a keyword to identify the JavaScript action to be performed.</a:t>
            </a:r>
          </a:p>
          <a:p>
            <a:pPr marL="0" indent="0">
              <a:lnSpc>
                <a:spcPct val="100000"/>
              </a:lnSpc>
              <a:buClr>
                <a:schemeClr val="accent2"/>
              </a:buClr>
              <a:buNone/>
            </a:pPr>
            <a:endParaRPr lang="en-US" sz="1600" dirty="0">
              <a:solidFill>
                <a:schemeClr val="accent1">
                  <a:lumMod val="50000"/>
                </a:schemeClr>
              </a:solidFill>
            </a:endParaRPr>
          </a:p>
          <a:p>
            <a:pPr marL="0" indent="0">
              <a:lnSpc>
                <a:spcPct val="100000"/>
              </a:lnSpc>
              <a:buClr>
                <a:schemeClr val="accent2"/>
              </a:buClr>
              <a:buNone/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Some of the keywords:</a:t>
            </a:r>
          </a:p>
          <a:p>
            <a:pPr marL="0" indent="0">
              <a:lnSpc>
                <a:spcPct val="100000"/>
              </a:lnSpc>
              <a:buClr>
                <a:schemeClr val="accent2"/>
              </a:buClr>
              <a:buNone/>
            </a:pPr>
            <a:r>
              <a:rPr lang="en-US" sz="1600" b="1" dirty="0">
                <a:solidFill>
                  <a:srgbClr val="C00000"/>
                </a:solidFill>
              </a:rPr>
              <a:t>Keyword		Description</a:t>
            </a:r>
          </a:p>
          <a:p>
            <a:pPr marL="0" indent="0">
              <a:lnSpc>
                <a:spcPct val="100000"/>
              </a:lnSpc>
              <a:buClr>
                <a:schemeClr val="accent2"/>
              </a:buClr>
              <a:buNone/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var		Declares a variable</a:t>
            </a:r>
          </a:p>
          <a:p>
            <a:pPr marL="0" indent="0">
              <a:lnSpc>
                <a:spcPct val="100000"/>
              </a:lnSpc>
              <a:buClr>
                <a:schemeClr val="accent2"/>
              </a:buClr>
              <a:buNone/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let		Declares a block variable</a:t>
            </a:r>
          </a:p>
          <a:p>
            <a:pPr marL="0" indent="0">
              <a:lnSpc>
                <a:spcPct val="100000"/>
              </a:lnSpc>
              <a:buClr>
                <a:schemeClr val="accent2"/>
              </a:buClr>
              <a:buNone/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const		Declares a block constant</a:t>
            </a:r>
          </a:p>
          <a:p>
            <a:pPr marL="0" indent="0">
              <a:lnSpc>
                <a:spcPct val="100000"/>
              </a:lnSpc>
              <a:buClr>
                <a:schemeClr val="accent2"/>
              </a:buClr>
              <a:buNone/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if		Marks a block of statements to be executed on a condition</a:t>
            </a:r>
          </a:p>
          <a:p>
            <a:pPr marL="0" indent="0">
              <a:lnSpc>
                <a:spcPct val="100000"/>
              </a:lnSpc>
              <a:buClr>
                <a:schemeClr val="accent2"/>
              </a:buClr>
              <a:buNone/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switch		Marks a block of statements to be executed in different cases</a:t>
            </a:r>
          </a:p>
          <a:p>
            <a:pPr marL="0" indent="0">
              <a:lnSpc>
                <a:spcPct val="100000"/>
              </a:lnSpc>
              <a:buClr>
                <a:schemeClr val="accent2"/>
              </a:buClr>
              <a:buNone/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for		Marks a block of statements to be executed in a loop</a:t>
            </a:r>
          </a:p>
          <a:p>
            <a:pPr marL="0" indent="0">
              <a:lnSpc>
                <a:spcPct val="100000"/>
              </a:lnSpc>
              <a:buClr>
                <a:schemeClr val="accent2"/>
              </a:buClr>
              <a:buNone/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function		Declares a function</a:t>
            </a:r>
          </a:p>
          <a:p>
            <a:pPr marL="0" indent="0">
              <a:lnSpc>
                <a:spcPct val="100000"/>
              </a:lnSpc>
              <a:buClr>
                <a:schemeClr val="accent2"/>
              </a:buClr>
              <a:buNone/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return		Exits a function</a:t>
            </a:r>
          </a:p>
          <a:p>
            <a:pPr marL="0" indent="0">
              <a:lnSpc>
                <a:spcPct val="100000"/>
              </a:lnSpc>
              <a:buClr>
                <a:schemeClr val="accent2"/>
              </a:buClr>
              <a:buNone/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try		Implements error handling to a block of statements</a:t>
            </a:r>
          </a:p>
        </p:txBody>
      </p:sp>
    </p:spTree>
    <p:extLst>
      <p:ext uri="{BB962C8B-B14F-4D97-AF65-F5344CB8AC3E}">
        <p14:creationId xmlns:p14="http://schemas.microsoft.com/office/powerpoint/2010/main" val="332983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FB833-110A-4231-82EA-F52BF99D7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Introduction</a:t>
            </a:r>
            <a:endParaRPr lang="en-IN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C4445D-40DA-4920-BC95-3CED7C06CE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  JavaScript is the world's most popular programming language.</a:t>
            </a:r>
          </a:p>
          <a:p>
            <a:pPr>
              <a:lnSpc>
                <a:spcPct val="100000"/>
              </a:lnSpc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  JavaScript is the programming language of the Web.</a:t>
            </a:r>
          </a:p>
          <a:p>
            <a:pPr>
              <a:lnSpc>
                <a:spcPct val="100000"/>
              </a:lnSpc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  JavaScript is easy to learn.</a:t>
            </a:r>
          </a:p>
          <a:p>
            <a:pPr marL="0" indent="0">
              <a:lnSpc>
                <a:spcPct val="100000"/>
              </a:lnSpc>
              <a:buClr>
                <a:schemeClr val="accent2"/>
              </a:buClr>
              <a:buNone/>
            </a:pPr>
            <a:endParaRPr lang="en-US" sz="2400" dirty="0">
              <a:solidFill>
                <a:schemeClr val="accent1">
                  <a:lumMod val="50000"/>
                </a:schemeClr>
              </a:solidFill>
            </a:endParaRPr>
          </a:p>
          <a:p>
            <a:pPr marL="0" indent="0">
              <a:lnSpc>
                <a:spcPct val="100000"/>
              </a:lnSpc>
              <a:buClr>
                <a:schemeClr val="accent2"/>
              </a:buClr>
              <a:buNone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JavaScript is one of the 3 languages all web developers must learn:</a:t>
            </a:r>
          </a:p>
          <a:p>
            <a:pPr marL="457200" indent="-457200">
              <a:lnSpc>
                <a:spcPct val="100000"/>
              </a:lnSpc>
              <a:buClr>
                <a:schemeClr val="accent2"/>
              </a:buClr>
              <a:buFont typeface="+mj-lt"/>
              <a:buAutoNum type="arabicPeriod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HTML to define the content of web pages</a:t>
            </a:r>
          </a:p>
          <a:p>
            <a:pPr marL="457200" indent="-457200">
              <a:lnSpc>
                <a:spcPct val="100000"/>
              </a:lnSpc>
              <a:buClr>
                <a:schemeClr val="accent2"/>
              </a:buClr>
              <a:buFont typeface="+mj-lt"/>
              <a:buAutoNum type="arabicPeriod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CSS to specify the layout of web pages</a:t>
            </a:r>
          </a:p>
          <a:p>
            <a:pPr marL="457200" indent="-457200">
              <a:lnSpc>
                <a:spcPct val="100000"/>
              </a:lnSpc>
              <a:buClr>
                <a:schemeClr val="accent2"/>
              </a:buClr>
              <a:buFont typeface="+mj-lt"/>
              <a:buAutoNum type="arabicPeriod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JavaScript to program the behavior of web pages</a:t>
            </a:r>
          </a:p>
        </p:txBody>
      </p:sp>
    </p:spTree>
    <p:extLst>
      <p:ext uri="{BB962C8B-B14F-4D97-AF65-F5344CB8AC3E}">
        <p14:creationId xmlns:p14="http://schemas.microsoft.com/office/powerpoint/2010/main" val="3808060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FB833-110A-4231-82EA-F52BF99D7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790" y="187572"/>
            <a:ext cx="10515600" cy="771217"/>
          </a:xfrm>
        </p:spPr>
        <p:txBody>
          <a:bodyPr/>
          <a:lstStyle/>
          <a:p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JavaScript Syntax</a:t>
            </a:r>
            <a:endParaRPr lang="en-IN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C4445D-40DA-4920-BC95-3CED7C06CE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2790" y="1136343"/>
            <a:ext cx="7968449" cy="2388092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Clr>
                <a:schemeClr val="accent2"/>
              </a:buClr>
              <a:buNone/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JavaScript syntax is the set of rules, how JavaScript programs are constructed</a:t>
            </a:r>
          </a:p>
          <a:p>
            <a:pPr marL="0" indent="0">
              <a:lnSpc>
                <a:spcPct val="100000"/>
              </a:lnSpc>
              <a:buClr>
                <a:schemeClr val="accent2"/>
              </a:buClr>
              <a:buNone/>
            </a:pPr>
            <a:endParaRPr lang="en-US" sz="1600" dirty="0">
              <a:solidFill>
                <a:schemeClr val="accent1">
                  <a:lumMod val="50000"/>
                </a:schemeClr>
              </a:solidFill>
            </a:endParaRPr>
          </a:p>
          <a:p>
            <a:pPr marL="0" indent="0">
              <a:lnSpc>
                <a:spcPct val="100000"/>
              </a:lnSpc>
              <a:buClr>
                <a:schemeClr val="accent2"/>
              </a:buClr>
              <a:buNone/>
            </a:pPr>
            <a:r>
              <a:rPr lang="en-US" sz="1600" b="1" dirty="0">
                <a:solidFill>
                  <a:srgbClr val="C00000"/>
                </a:solidFill>
              </a:rPr>
              <a:t>JavaScript Values</a:t>
            </a:r>
          </a:p>
          <a:p>
            <a:pPr marL="0" indent="0">
              <a:lnSpc>
                <a:spcPct val="100000"/>
              </a:lnSpc>
              <a:buClr>
                <a:schemeClr val="accent2"/>
              </a:buClr>
              <a:buNone/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The JavaScript syntax defines two types of values:</a:t>
            </a:r>
          </a:p>
          <a:p>
            <a:pPr>
              <a:lnSpc>
                <a:spcPct val="100000"/>
              </a:lnSpc>
              <a:buClr>
                <a:schemeClr val="accent2"/>
              </a:buClr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Fixed values – Literals</a:t>
            </a:r>
          </a:p>
          <a:p>
            <a:pPr>
              <a:lnSpc>
                <a:spcPct val="100000"/>
              </a:lnSpc>
              <a:buClr>
                <a:schemeClr val="accent2"/>
              </a:buClr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Variable values – Variables</a:t>
            </a:r>
          </a:p>
          <a:p>
            <a:pPr marL="0" indent="0">
              <a:lnSpc>
                <a:spcPct val="100000"/>
              </a:lnSpc>
              <a:buClr>
                <a:schemeClr val="accent2"/>
              </a:buClr>
              <a:buNone/>
            </a:pPr>
            <a:endParaRPr lang="en-US" sz="16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E825FD-36AE-4282-9E61-7F353B960AEA}"/>
              </a:ext>
            </a:extLst>
          </p:cNvPr>
          <p:cNvSpPr txBox="1"/>
          <p:nvPr/>
        </p:nvSpPr>
        <p:spPr>
          <a:xfrm>
            <a:off x="7074764" y="3603426"/>
            <a:ext cx="4163626" cy="263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lnSpc>
                <a:spcPct val="150000"/>
              </a:lnSpc>
              <a:buClr>
                <a:schemeClr val="accent2"/>
              </a:buClr>
              <a:buNone/>
            </a:pPr>
            <a:r>
              <a:rPr lang="en-US" sz="1600" b="1" dirty="0">
                <a:solidFill>
                  <a:srgbClr val="C00000"/>
                </a:solidFill>
              </a:rPr>
              <a:t>JavaScript Variables</a:t>
            </a:r>
          </a:p>
          <a:p>
            <a:pPr marL="285750" indent="-285750">
              <a:lnSpc>
                <a:spcPct val="150000"/>
              </a:lnSpc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In a programming language, variables are used to store data values.</a:t>
            </a:r>
          </a:p>
          <a:p>
            <a:pPr marL="285750" indent="-285750">
              <a:lnSpc>
                <a:spcPct val="150000"/>
              </a:lnSpc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JavaScript uses the keywords var, let and const to declare variables.</a:t>
            </a:r>
          </a:p>
          <a:p>
            <a:pPr marL="285750" indent="-285750">
              <a:lnSpc>
                <a:spcPct val="150000"/>
              </a:lnSpc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An equal sign is used to assign values to variables.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A50D1A-AC13-4042-929B-27D4FBCD2FC3}"/>
              </a:ext>
            </a:extLst>
          </p:cNvPr>
          <p:cNvSpPr txBox="1"/>
          <p:nvPr/>
        </p:nvSpPr>
        <p:spPr>
          <a:xfrm>
            <a:off x="722790" y="3603426"/>
            <a:ext cx="3293615" cy="3008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lnSpc>
                <a:spcPct val="150000"/>
              </a:lnSpc>
              <a:buClr>
                <a:schemeClr val="accent2"/>
              </a:buClr>
              <a:buNone/>
            </a:pPr>
            <a:r>
              <a:rPr lang="en-US" sz="1600" b="1" dirty="0">
                <a:solidFill>
                  <a:srgbClr val="C00000"/>
                </a:solidFill>
              </a:rPr>
              <a:t>JavaScript Literals</a:t>
            </a:r>
          </a:p>
          <a:p>
            <a:pPr marL="0" indent="0">
              <a:lnSpc>
                <a:spcPct val="150000"/>
              </a:lnSpc>
              <a:buClr>
                <a:schemeClr val="accent2"/>
              </a:buClr>
              <a:buNone/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The two most important syntax rules for fixed values are:</a:t>
            </a:r>
          </a:p>
          <a:p>
            <a:pPr marL="342900" indent="-342900">
              <a:lnSpc>
                <a:spcPct val="150000"/>
              </a:lnSpc>
              <a:buClr>
                <a:schemeClr val="accent2"/>
              </a:buClr>
              <a:buFont typeface="+mj-lt"/>
              <a:buAutoNum type="arabicPeriod"/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Numbers are written with or without decimals</a:t>
            </a:r>
          </a:p>
          <a:p>
            <a:pPr marL="342900" indent="-342900">
              <a:lnSpc>
                <a:spcPct val="150000"/>
              </a:lnSpc>
              <a:buClr>
                <a:schemeClr val="accent2"/>
              </a:buClr>
              <a:buFont typeface="+mj-lt"/>
              <a:buAutoNum type="arabicPeriod"/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Strings are text, written within double or single quotes</a:t>
            </a:r>
          </a:p>
          <a:p>
            <a:pPr>
              <a:lnSpc>
                <a:spcPct val="150000"/>
              </a:lnSpc>
            </a:pPr>
            <a:endParaRPr lang="en-IN" sz="1600" dirty="0"/>
          </a:p>
        </p:txBody>
      </p:sp>
    </p:spTree>
    <p:extLst>
      <p:ext uri="{BB962C8B-B14F-4D97-AF65-F5344CB8AC3E}">
        <p14:creationId xmlns:p14="http://schemas.microsoft.com/office/powerpoint/2010/main" val="3879222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/>
      <p:bldP spid="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FB833-110A-4231-82EA-F52BF99D7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790" y="187572"/>
            <a:ext cx="10515600" cy="771217"/>
          </a:xfrm>
        </p:spPr>
        <p:txBody>
          <a:bodyPr/>
          <a:lstStyle/>
          <a:p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JavaScript Syntax</a:t>
            </a:r>
            <a:endParaRPr lang="en-IN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C4445D-40DA-4920-BC95-3CED7C06CE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2790" y="1136342"/>
            <a:ext cx="11093389" cy="5166803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Clr>
                <a:schemeClr val="accent2"/>
              </a:buClr>
              <a:buNone/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JavaScript syntax is the set of rules, how JavaScript programs are constructed</a:t>
            </a:r>
          </a:p>
          <a:p>
            <a:pPr marL="0" indent="0">
              <a:lnSpc>
                <a:spcPct val="100000"/>
              </a:lnSpc>
              <a:buClr>
                <a:schemeClr val="accent2"/>
              </a:buClr>
              <a:buNone/>
            </a:pPr>
            <a:endParaRPr lang="en-US" sz="1600" dirty="0">
              <a:solidFill>
                <a:schemeClr val="accent1">
                  <a:lumMod val="50000"/>
                </a:schemeClr>
              </a:solidFill>
            </a:endParaRPr>
          </a:p>
          <a:p>
            <a:pPr marL="0" indent="0">
              <a:lnSpc>
                <a:spcPct val="100000"/>
              </a:lnSpc>
              <a:buClr>
                <a:schemeClr val="accent2"/>
              </a:buClr>
              <a:buNone/>
            </a:pPr>
            <a:r>
              <a:rPr lang="en-US" sz="1600" b="1" dirty="0">
                <a:solidFill>
                  <a:srgbClr val="C00000"/>
                </a:solidFill>
              </a:rPr>
              <a:t>JavaScript Operators</a:t>
            </a:r>
          </a:p>
          <a:p>
            <a:pPr>
              <a:lnSpc>
                <a:spcPct val="100000"/>
              </a:lnSpc>
              <a:buClr>
                <a:schemeClr val="accent2"/>
              </a:buClr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Arithmetic operators: + , - , * , / , ** , % , ++ , --</a:t>
            </a:r>
          </a:p>
          <a:p>
            <a:pPr>
              <a:lnSpc>
                <a:spcPct val="100000"/>
              </a:lnSpc>
              <a:buClr>
                <a:schemeClr val="accent2"/>
              </a:buClr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Assignment operator: = , += , -= , *= , /= , %= , **=</a:t>
            </a:r>
          </a:p>
          <a:p>
            <a:pPr>
              <a:lnSpc>
                <a:spcPct val="100000"/>
              </a:lnSpc>
              <a:buClr>
                <a:schemeClr val="accent2"/>
              </a:buClr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String operator: + , +=</a:t>
            </a:r>
          </a:p>
          <a:p>
            <a:pPr>
              <a:lnSpc>
                <a:spcPct val="100000"/>
              </a:lnSpc>
              <a:buClr>
                <a:schemeClr val="accent2"/>
              </a:buClr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Comparison Operator: == (Equal to) , === (Equal Value and Equal Type), != , &lt; , &gt; , &lt;= , &gt;= , ?</a:t>
            </a:r>
          </a:p>
          <a:p>
            <a:pPr>
              <a:lnSpc>
                <a:spcPct val="100000"/>
              </a:lnSpc>
              <a:buClr>
                <a:schemeClr val="accent2"/>
              </a:buClr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Logical Operator: &amp;&amp; , || , !</a:t>
            </a:r>
          </a:p>
          <a:p>
            <a:pPr>
              <a:lnSpc>
                <a:spcPct val="100000"/>
              </a:lnSpc>
              <a:buClr>
                <a:schemeClr val="accent2"/>
              </a:buClr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Type Operators: </a:t>
            </a:r>
            <a:r>
              <a:rPr lang="en-US" sz="1600" dirty="0" err="1">
                <a:solidFill>
                  <a:schemeClr val="accent1">
                    <a:lumMod val="50000"/>
                  </a:schemeClr>
                </a:solidFill>
              </a:rPr>
              <a:t>typeof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, </a:t>
            </a:r>
            <a:r>
              <a:rPr lang="en-US" sz="1600" dirty="0" err="1">
                <a:solidFill>
                  <a:schemeClr val="accent1">
                    <a:lumMod val="50000"/>
                  </a:schemeClr>
                </a:solidFill>
              </a:rPr>
              <a:t>instanceof</a:t>
            </a:r>
            <a:endParaRPr lang="en-US" sz="1600" dirty="0">
              <a:solidFill>
                <a:schemeClr val="accent1">
                  <a:lumMod val="50000"/>
                </a:schemeClr>
              </a:solidFill>
            </a:endParaRPr>
          </a:p>
          <a:p>
            <a:pPr>
              <a:lnSpc>
                <a:spcPct val="100000"/>
              </a:lnSpc>
              <a:buClr>
                <a:schemeClr val="accent2"/>
              </a:buClr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Bitwise Operators: &amp; , | , ~ , ^ , &lt;&lt; , &gt;&gt; </a:t>
            </a:r>
          </a:p>
          <a:p>
            <a:pPr marL="0" indent="0">
              <a:lnSpc>
                <a:spcPct val="100000"/>
              </a:lnSpc>
              <a:buClr>
                <a:schemeClr val="accent2"/>
              </a:buClr>
              <a:buNone/>
            </a:pPr>
            <a:endParaRPr lang="en-US" sz="1600" dirty="0">
              <a:solidFill>
                <a:schemeClr val="accent1">
                  <a:lumMod val="50000"/>
                </a:schemeClr>
              </a:solidFill>
            </a:endParaRPr>
          </a:p>
          <a:p>
            <a:pPr marL="0" indent="0">
              <a:lnSpc>
                <a:spcPct val="100000"/>
              </a:lnSpc>
              <a:buClr>
                <a:schemeClr val="accent2"/>
              </a:buClr>
              <a:buNone/>
            </a:pPr>
            <a:endParaRPr lang="en-US" sz="1600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0788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FB833-110A-4231-82EA-F52BF99D7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790" y="187572"/>
            <a:ext cx="10515600" cy="771217"/>
          </a:xfrm>
        </p:spPr>
        <p:txBody>
          <a:bodyPr/>
          <a:lstStyle/>
          <a:p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JavaScript Syntax</a:t>
            </a:r>
            <a:endParaRPr lang="en-IN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C4445D-40DA-4920-BC95-3CED7C06CE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2790" y="1136342"/>
            <a:ext cx="7968449" cy="5166803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Clr>
                <a:schemeClr val="accent2"/>
              </a:buClr>
              <a:buNone/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JavaScript syntax is the set of rules, how JavaScript programs are constructed</a:t>
            </a:r>
          </a:p>
          <a:p>
            <a:pPr marL="0" indent="0">
              <a:lnSpc>
                <a:spcPct val="100000"/>
              </a:lnSpc>
              <a:buClr>
                <a:schemeClr val="accent2"/>
              </a:buClr>
              <a:buNone/>
            </a:pPr>
            <a:endParaRPr lang="en-US" sz="1600" dirty="0">
              <a:solidFill>
                <a:schemeClr val="accent1">
                  <a:lumMod val="50000"/>
                </a:schemeClr>
              </a:solidFill>
            </a:endParaRPr>
          </a:p>
          <a:p>
            <a:pPr marL="0" indent="0">
              <a:lnSpc>
                <a:spcPct val="100000"/>
              </a:lnSpc>
              <a:buClr>
                <a:schemeClr val="accent2"/>
              </a:buClr>
              <a:buNone/>
            </a:pPr>
            <a:r>
              <a:rPr lang="en-US" sz="1600" b="1" dirty="0">
                <a:solidFill>
                  <a:srgbClr val="C00000"/>
                </a:solidFill>
              </a:rPr>
              <a:t>JavaScript Operators</a:t>
            </a:r>
          </a:p>
          <a:p>
            <a:pPr marL="0" indent="0">
              <a:lnSpc>
                <a:spcPct val="100000"/>
              </a:lnSpc>
              <a:buClr>
                <a:schemeClr val="accent2"/>
              </a:buClr>
              <a:buNone/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Arithmetic operators: Addition ( + ), Subtraction( - ), Multiplication( * ), Division ( / )</a:t>
            </a:r>
          </a:p>
          <a:p>
            <a:pPr marL="0" indent="0">
              <a:lnSpc>
                <a:spcPct val="100000"/>
              </a:lnSpc>
              <a:buClr>
                <a:schemeClr val="accent2"/>
              </a:buClr>
              <a:buNone/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Assignment operator: ( = )</a:t>
            </a:r>
          </a:p>
          <a:p>
            <a:pPr marL="0" indent="0">
              <a:lnSpc>
                <a:spcPct val="100000"/>
              </a:lnSpc>
              <a:buClr>
                <a:schemeClr val="accent2"/>
              </a:buClr>
              <a:buNone/>
            </a:pPr>
            <a:endParaRPr lang="en-US" sz="1600" dirty="0">
              <a:solidFill>
                <a:schemeClr val="accent1">
                  <a:lumMod val="50000"/>
                </a:schemeClr>
              </a:solidFill>
            </a:endParaRPr>
          </a:p>
          <a:p>
            <a:pPr marL="0" indent="0">
              <a:lnSpc>
                <a:spcPct val="100000"/>
              </a:lnSpc>
              <a:buClr>
                <a:schemeClr val="accent2"/>
              </a:buClr>
              <a:buNone/>
            </a:pPr>
            <a:r>
              <a:rPr lang="en-US" sz="1600" b="1" dirty="0">
                <a:solidFill>
                  <a:srgbClr val="C00000"/>
                </a:solidFill>
              </a:rPr>
              <a:t>JavaScript Expressions</a:t>
            </a:r>
          </a:p>
          <a:p>
            <a:pPr>
              <a:lnSpc>
                <a:spcPct val="100000"/>
              </a:lnSpc>
              <a:buClr>
                <a:schemeClr val="accent2"/>
              </a:buClr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An expression is a combination of values, variables, and operators, which computes to a value.</a:t>
            </a:r>
          </a:p>
          <a:p>
            <a:pPr>
              <a:lnSpc>
                <a:spcPct val="100000"/>
              </a:lnSpc>
              <a:buClr>
                <a:schemeClr val="accent2"/>
              </a:buClr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The computation is called an evaluation.</a:t>
            </a:r>
          </a:p>
          <a:p>
            <a:pPr lvl="1">
              <a:lnSpc>
                <a:spcPct val="100000"/>
              </a:lnSpc>
              <a:buClr>
                <a:schemeClr val="accent2"/>
              </a:buClr>
            </a:pPr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For example, 5 * 10 evaluates to 50</a:t>
            </a:r>
          </a:p>
          <a:p>
            <a:pPr>
              <a:lnSpc>
                <a:spcPct val="100000"/>
              </a:lnSpc>
              <a:buClr>
                <a:schemeClr val="accent2"/>
              </a:buClr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Expressions can also contain variable values</a:t>
            </a:r>
          </a:p>
          <a:p>
            <a:pPr>
              <a:lnSpc>
                <a:spcPct val="100000"/>
              </a:lnSpc>
              <a:buClr>
                <a:schemeClr val="accent2"/>
              </a:buClr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The values can be of various types, such as numbers and strings.</a:t>
            </a:r>
          </a:p>
          <a:p>
            <a:pPr lvl="1">
              <a:lnSpc>
                <a:spcPct val="100000"/>
              </a:lnSpc>
              <a:buClr>
                <a:schemeClr val="accent2"/>
              </a:buClr>
            </a:pPr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For example, "John" + " " + "Doe", evaluates to "John Doe"</a:t>
            </a:r>
          </a:p>
          <a:p>
            <a:pPr marL="0" indent="0">
              <a:lnSpc>
                <a:spcPct val="100000"/>
              </a:lnSpc>
              <a:buClr>
                <a:schemeClr val="accent2"/>
              </a:buClr>
              <a:buNone/>
            </a:pPr>
            <a:endParaRPr lang="en-US" sz="1600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2094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FB833-110A-4231-82EA-F52BF99D7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790" y="187572"/>
            <a:ext cx="10515600" cy="771217"/>
          </a:xfrm>
        </p:spPr>
        <p:txBody>
          <a:bodyPr/>
          <a:lstStyle/>
          <a:p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JavaScript Syntax</a:t>
            </a:r>
            <a:endParaRPr lang="en-IN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C4445D-40DA-4920-BC95-3CED7C06CE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2790" y="958789"/>
            <a:ext cx="9308977" cy="5711639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Clr>
                <a:schemeClr val="accent2"/>
              </a:buClr>
              <a:buNone/>
            </a:pPr>
            <a:r>
              <a:rPr lang="en-US" sz="1600" b="1" dirty="0">
                <a:solidFill>
                  <a:srgbClr val="C00000"/>
                </a:solidFill>
              </a:rPr>
              <a:t>JavaScript Comments</a:t>
            </a:r>
          </a:p>
          <a:p>
            <a:pPr marL="0" indent="0">
              <a:lnSpc>
                <a:spcPct val="100000"/>
              </a:lnSpc>
              <a:buClr>
                <a:schemeClr val="accent2"/>
              </a:buClr>
              <a:buNone/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Not all JavaScript statements are "executed".</a:t>
            </a:r>
          </a:p>
          <a:p>
            <a:pPr marL="0" indent="0">
              <a:lnSpc>
                <a:spcPct val="100000"/>
              </a:lnSpc>
              <a:buClr>
                <a:schemeClr val="accent2"/>
              </a:buClr>
              <a:buNone/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Code after double slashes // or between /* and */ is treated as a comment.</a:t>
            </a:r>
          </a:p>
          <a:p>
            <a:pPr marL="0" indent="0">
              <a:lnSpc>
                <a:spcPct val="100000"/>
              </a:lnSpc>
              <a:buClr>
                <a:schemeClr val="accent2"/>
              </a:buClr>
              <a:buNone/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Comments are ignored, and will not be executed</a:t>
            </a:r>
          </a:p>
          <a:p>
            <a:pPr marL="0" indent="0">
              <a:lnSpc>
                <a:spcPct val="100000"/>
              </a:lnSpc>
              <a:buClr>
                <a:schemeClr val="accent2"/>
              </a:buClr>
              <a:buNone/>
            </a:pPr>
            <a:endParaRPr lang="en-US" sz="1600" dirty="0">
              <a:solidFill>
                <a:schemeClr val="accent1">
                  <a:lumMod val="50000"/>
                </a:schemeClr>
              </a:solidFill>
            </a:endParaRPr>
          </a:p>
          <a:p>
            <a:pPr marL="0" indent="0">
              <a:lnSpc>
                <a:spcPct val="100000"/>
              </a:lnSpc>
              <a:buClr>
                <a:schemeClr val="accent2"/>
              </a:buClr>
              <a:buNone/>
            </a:pPr>
            <a:r>
              <a:rPr lang="en-US" sz="1600" b="1" dirty="0">
                <a:solidFill>
                  <a:srgbClr val="C00000"/>
                </a:solidFill>
              </a:rPr>
              <a:t>JavaScript Identifiers</a:t>
            </a:r>
          </a:p>
          <a:p>
            <a:pPr>
              <a:lnSpc>
                <a:spcPct val="100000"/>
              </a:lnSpc>
              <a:buClr>
                <a:schemeClr val="accent2"/>
              </a:buClr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Identifiers are names.</a:t>
            </a:r>
          </a:p>
          <a:p>
            <a:pPr>
              <a:lnSpc>
                <a:spcPct val="100000"/>
              </a:lnSpc>
              <a:buClr>
                <a:schemeClr val="accent2"/>
              </a:buClr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In JavaScript, identifiers are used to name variables (and keywords, and functions, and labels).</a:t>
            </a:r>
          </a:p>
          <a:p>
            <a:pPr>
              <a:lnSpc>
                <a:spcPct val="100000"/>
              </a:lnSpc>
              <a:buClr>
                <a:schemeClr val="accent2"/>
              </a:buClr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The rules for legal names are much the same in most programming languages.</a:t>
            </a:r>
          </a:p>
          <a:p>
            <a:pPr>
              <a:lnSpc>
                <a:spcPct val="100000"/>
              </a:lnSpc>
              <a:buClr>
                <a:schemeClr val="accent2"/>
              </a:buClr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In JavaScript, the first character must be a letter, or an underscore (_), or a dollar sign ($).</a:t>
            </a:r>
          </a:p>
          <a:p>
            <a:pPr>
              <a:lnSpc>
                <a:spcPct val="100000"/>
              </a:lnSpc>
              <a:buClr>
                <a:schemeClr val="accent2"/>
              </a:buClr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Numbers are not allowed as the first character.</a:t>
            </a:r>
          </a:p>
          <a:p>
            <a:pPr>
              <a:lnSpc>
                <a:spcPct val="100000"/>
              </a:lnSpc>
              <a:buClr>
                <a:schemeClr val="accent2"/>
              </a:buClr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Subsequent characters may be letters, digits, underscores, or dollar signs.</a:t>
            </a:r>
          </a:p>
          <a:p>
            <a:pPr>
              <a:lnSpc>
                <a:spcPct val="100000"/>
              </a:lnSpc>
              <a:buClr>
                <a:schemeClr val="accent2"/>
              </a:buClr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All JavaScript identifiers are case sensitive</a:t>
            </a:r>
          </a:p>
          <a:p>
            <a:pPr>
              <a:lnSpc>
                <a:spcPct val="100000"/>
              </a:lnSpc>
              <a:buClr>
                <a:schemeClr val="accent2"/>
              </a:buClr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JavaScript programmers tend to use camel case that starts with a lowercase letter:</a:t>
            </a:r>
          </a:p>
          <a:p>
            <a:pPr lvl="1">
              <a:lnSpc>
                <a:spcPct val="100000"/>
              </a:lnSpc>
              <a:buClr>
                <a:schemeClr val="accent2"/>
              </a:buClr>
            </a:pPr>
            <a:r>
              <a:rPr lang="en-US" sz="1400" dirty="0">
                <a:solidFill>
                  <a:schemeClr val="accent1">
                    <a:lumMod val="50000"/>
                  </a:schemeClr>
                </a:solidFill>
              </a:rPr>
              <a:t>Example: </a:t>
            </a:r>
            <a:r>
              <a:rPr lang="en-US" sz="1400" dirty="0" err="1">
                <a:solidFill>
                  <a:schemeClr val="accent1">
                    <a:lumMod val="50000"/>
                  </a:schemeClr>
                </a:solidFill>
              </a:rPr>
              <a:t>firstName</a:t>
            </a:r>
            <a:r>
              <a:rPr lang="en-US" sz="1400" dirty="0">
                <a:solidFill>
                  <a:schemeClr val="accent1">
                    <a:lumMod val="50000"/>
                  </a:schemeClr>
                </a:solidFill>
              </a:rPr>
              <a:t>, </a:t>
            </a:r>
            <a:r>
              <a:rPr lang="en-US" sz="1400" dirty="0" err="1">
                <a:solidFill>
                  <a:schemeClr val="accent1">
                    <a:lumMod val="50000"/>
                  </a:schemeClr>
                </a:solidFill>
              </a:rPr>
              <a:t>lastName</a:t>
            </a:r>
            <a:r>
              <a:rPr lang="en-US" sz="1400" dirty="0">
                <a:solidFill>
                  <a:schemeClr val="accent1">
                    <a:lumMod val="50000"/>
                  </a:schemeClr>
                </a:solidFill>
              </a:rPr>
              <a:t>, </a:t>
            </a:r>
            <a:r>
              <a:rPr lang="en-US" sz="1400" dirty="0" err="1">
                <a:solidFill>
                  <a:schemeClr val="accent1">
                    <a:lumMod val="50000"/>
                  </a:schemeClr>
                </a:solidFill>
              </a:rPr>
              <a:t>masterCard</a:t>
            </a:r>
            <a:r>
              <a:rPr lang="en-US" sz="1400" dirty="0">
                <a:solidFill>
                  <a:schemeClr val="accent1">
                    <a:lumMod val="50000"/>
                  </a:schemeClr>
                </a:solidFill>
              </a:rPr>
              <a:t>, </a:t>
            </a:r>
            <a:r>
              <a:rPr lang="en-US" sz="1400" dirty="0" err="1">
                <a:solidFill>
                  <a:schemeClr val="accent1">
                    <a:lumMod val="50000"/>
                  </a:schemeClr>
                </a:solidFill>
              </a:rPr>
              <a:t>interCity</a:t>
            </a:r>
            <a:endParaRPr lang="en-US" sz="1400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7267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FB833-110A-4231-82EA-F52BF99D7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790" y="187572"/>
            <a:ext cx="10515600" cy="771217"/>
          </a:xfrm>
        </p:spPr>
        <p:txBody>
          <a:bodyPr/>
          <a:lstStyle/>
          <a:p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JavaScript Functions</a:t>
            </a:r>
            <a:endParaRPr lang="en-IN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C4445D-40DA-4920-BC95-3CED7C06CE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2790" y="1269509"/>
            <a:ext cx="9308977" cy="4421077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buClr>
                <a:schemeClr val="accent2"/>
              </a:buClr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It is a block of code designed to perform a particular task</a:t>
            </a:r>
          </a:p>
          <a:p>
            <a:pPr>
              <a:lnSpc>
                <a:spcPct val="100000"/>
              </a:lnSpc>
              <a:buClr>
                <a:schemeClr val="accent2"/>
              </a:buClr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It is executed when "something" invokes it (calls it)</a:t>
            </a:r>
          </a:p>
          <a:p>
            <a:pPr marL="0" indent="0">
              <a:lnSpc>
                <a:spcPct val="100000"/>
              </a:lnSpc>
              <a:buClr>
                <a:schemeClr val="accent2"/>
              </a:buClr>
              <a:buNone/>
            </a:pPr>
            <a:r>
              <a:rPr lang="en-US" sz="1600" dirty="0">
                <a:solidFill>
                  <a:srgbClr val="C00000"/>
                </a:solidFill>
              </a:rPr>
              <a:t>Syntax:</a:t>
            </a:r>
          </a:p>
          <a:p>
            <a:pPr>
              <a:lnSpc>
                <a:spcPct val="100000"/>
              </a:lnSpc>
              <a:buClr>
                <a:schemeClr val="accent2"/>
              </a:buClr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It is defined with the function keyword, followed by a name, followed by parentheses ().</a:t>
            </a:r>
          </a:p>
          <a:p>
            <a:pPr>
              <a:lnSpc>
                <a:spcPct val="100000"/>
              </a:lnSpc>
              <a:buClr>
                <a:schemeClr val="accent2"/>
              </a:buClr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Function names can contain letters, digits, underscores, and dollar signs (same rules as variables).</a:t>
            </a:r>
          </a:p>
          <a:p>
            <a:pPr>
              <a:lnSpc>
                <a:spcPct val="100000"/>
              </a:lnSpc>
              <a:buClr>
                <a:schemeClr val="accent2"/>
              </a:buClr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The parentheses may include parameter names separated by commas:</a:t>
            </a:r>
          </a:p>
          <a:p>
            <a:pPr>
              <a:lnSpc>
                <a:spcPct val="100000"/>
              </a:lnSpc>
              <a:buClr>
                <a:schemeClr val="accent2"/>
              </a:buClr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(parameter1, parameter2, ...)</a:t>
            </a:r>
          </a:p>
          <a:p>
            <a:pPr>
              <a:lnSpc>
                <a:spcPct val="100000"/>
              </a:lnSpc>
              <a:buClr>
                <a:schemeClr val="accent2"/>
              </a:buClr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The code to be executed, by the function, is placed inside curly brackets: { }</a:t>
            </a:r>
          </a:p>
          <a:p>
            <a:pPr>
              <a:lnSpc>
                <a:spcPct val="100000"/>
              </a:lnSpc>
              <a:buClr>
                <a:schemeClr val="accent2"/>
              </a:buClr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Function parameters are listed inside the parentheses () in the function definition.</a:t>
            </a:r>
          </a:p>
          <a:p>
            <a:pPr>
              <a:lnSpc>
                <a:spcPct val="100000"/>
              </a:lnSpc>
              <a:buClr>
                <a:schemeClr val="accent2"/>
              </a:buClr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Function arguments are the values received by the function when it is invoked.</a:t>
            </a:r>
          </a:p>
          <a:p>
            <a:pPr>
              <a:lnSpc>
                <a:spcPct val="100000"/>
              </a:lnSpc>
              <a:buClr>
                <a:schemeClr val="accent2"/>
              </a:buClr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Inside the function, the arguments (the parameters) behave as local variables.</a:t>
            </a:r>
          </a:p>
          <a:p>
            <a:pPr>
              <a:lnSpc>
                <a:spcPct val="100000"/>
              </a:lnSpc>
              <a:buClr>
                <a:schemeClr val="accent2"/>
              </a:buClr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A Function is much the same as a Procedure or a Subroutine, in other programming languages.</a:t>
            </a:r>
          </a:p>
          <a:p>
            <a:pPr marL="0" indent="0">
              <a:lnSpc>
                <a:spcPct val="100000"/>
              </a:lnSpc>
              <a:buClr>
                <a:schemeClr val="accent2"/>
              </a:buClr>
              <a:buNone/>
            </a:pPr>
            <a:endParaRPr lang="en-US" sz="1600" b="0" i="0" dirty="0">
              <a:solidFill>
                <a:srgbClr val="0000CD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16273C-4DF1-4A21-BAB7-CF5BB0D3BA2F}"/>
              </a:ext>
            </a:extLst>
          </p:cNvPr>
          <p:cNvSpPr txBox="1"/>
          <p:nvPr/>
        </p:nvSpPr>
        <p:spPr>
          <a:xfrm>
            <a:off x="852258" y="5931764"/>
            <a:ext cx="552191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400" b="0" i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i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parameter1, parameter2, parameter3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  <a:r>
              <a:rPr lang="en-US" sz="1400" dirty="0"/>
              <a:t/>
            </a:r>
            <a:br>
              <a:rPr lang="en-US" sz="1400" dirty="0"/>
            </a:br>
            <a:r>
              <a:rPr lang="en-US" sz="14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sz="1400" b="0" i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 </a:t>
            </a:r>
            <a:r>
              <a:rPr lang="en-US" sz="1400" b="0" i="1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code to be executed</a:t>
            </a:r>
            <a:r>
              <a:rPr lang="en-US" sz="1400" b="0" i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US" sz="1400" b="0" i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sz="1400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2079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FB833-110A-4231-82EA-F52BF99D7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192" y="160940"/>
            <a:ext cx="5837808" cy="780094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chemeClr val="accent1">
                    <a:lumMod val="50000"/>
                  </a:schemeClr>
                </a:solidFill>
              </a:rPr>
              <a:t>JavaScript Functions</a:t>
            </a:r>
            <a:endParaRPr lang="en-IN" sz="3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C4445D-40DA-4920-BC95-3CED7C06CE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7860" y="363984"/>
            <a:ext cx="4157711" cy="6268204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Clr>
                <a:schemeClr val="accent2"/>
              </a:buClr>
              <a:buNone/>
            </a:pPr>
            <a:r>
              <a:rPr lang="en-US" sz="1600" b="1" dirty="0">
                <a:solidFill>
                  <a:srgbClr val="C00000"/>
                </a:solidFill>
              </a:rPr>
              <a:t>Function Invocation</a:t>
            </a:r>
          </a:p>
          <a:p>
            <a:pPr marL="0" indent="0">
              <a:lnSpc>
                <a:spcPct val="150000"/>
              </a:lnSpc>
              <a:buClr>
                <a:schemeClr val="accent2"/>
              </a:buClr>
              <a:buNone/>
            </a:pPr>
            <a:r>
              <a:rPr lang="en-US" sz="1400" dirty="0">
                <a:solidFill>
                  <a:schemeClr val="accent1">
                    <a:lumMod val="50000"/>
                  </a:schemeClr>
                </a:solidFill>
              </a:rPr>
              <a:t>The code inside the function will execute when "something" invokes (calls) the function:</a:t>
            </a:r>
          </a:p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lang="en-US" sz="1400" dirty="0">
                <a:solidFill>
                  <a:schemeClr val="accent1">
                    <a:lumMod val="50000"/>
                  </a:schemeClr>
                </a:solidFill>
              </a:rPr>
              <a:t>When an event occurs (when a user clicks a button)</a:t>
            </a:r>
          </a:p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lang="en-US" sz="1400" dirty="0">
                <a:solidFill>
                  <a:schemeClr val="accent1">
                    <a:lumMod val="50000"/>
                  </a:schemeClr>
                </a:solidFill>
              </a:rPr>
              <a:t>When it is invoked (called) from JavaScript code</a:t>
            </a:r>
          </a:p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lang="en-US" sz="1400" dirty="0">
                <a:solidFill>
                  <a:schemeClr val="accent1">
                    <a:lumMod val="50000"/>
                  </a:schemeClr>
                </a:solidFill>
              </a:rPr>
              <a:t>Automatically (self invoked)</a:t>
            </a:r>
          </a:p>
          <a:p>
            <a:pPr marL="0" indent="0">
              <a:lnSpc>
                <a:spcPct val="150000"/>
              </a:lnSpc>
              <a:buClr>
                <a:schemeClr val="accent2"/>
              </a:buClr>
              <a:buNone/>
            </a:pPr>
            <a:endParaRPr lang="en-US" sz="1600" dirty="0">
              <a:solidFill>
                <a:schemeClr val="accent1">
                  <a:lumMod val="50000"/>
                </a:schemeClr>
              </a:solidFill>
            </a:endParaRPr>
          </a:p>
          <a:p>
            <a:pPr marL="0" indent="0">
              <a:lnSpc>
                <a:spcPct val="150000"/>
              </a:lnSpc>
              <a:buClr>
                <a:schemeClr val="accent2"/>
              </a:buClr>
              <a:buNone/>
            </a:pPr>
            <a:r>
              <a:rPr lang="en-US" sz="1600" b="1" dirty="0">
                <a:solidFill>
                  <a:srgbClr val="C00000"/>
                </a:solidFill>
              </a:rPr>
              <a:t>Function Return</a:t>
            </a:r>
          </a:p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lang="en-US" sz="1400" dirty="0">
                <a:solidFill>
                  <a:schemeClr val="accent1">
                    <a:lumMod val="50000"/>
                  </a:schemeClr>
                </a:solidFill>
              </a:rPr>
              <a:t>When JavaScript reaches a return statement, the function will stop executing.</a:t>
            </a:r>
          </a:p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lang="en-US" sz="1400" dirty="0">
                <a:solidFill>
                  <a:schemeClr val="accent1">
                    <a:lumMod val="50000"/>
                  </a:schemeClr>
                </a:solidFill>
              </a:rPr>
              <a:t>If the function was invoked from a statement, JavaScript will "return" to execute the code after the invoking statement.</a:t>
            </a:r>
          </a:p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lang="en-US" sz="1400" dirty="0">
                <a:solidFill>
                  <a:schemeClr val="accent1">
                    <a:lumMod val="50000"/>
                  </a:schemeClr>
                </a:solidFill>
              </a:rPr>
              <a:t>Functions often compute a return value. The return value is "returned" back to the "caller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911FCF-C4BD-412F-89A4-B4ABBCD09543}"/>
              </a:ext>
            </a:extLst>
          </p:cNvPr>
          <p:cNvSpPr txBox="1"/>
          <p:nvPr/>
        </p:nvSpPr>
        <p:spPr>
          <a:xfrm>
            <a:off x="186429" y="941034"/>
            <a:ext cx="7483878" cy="415498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&lt;!DOCTYPE html&gt;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&lt;html&gt;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&lt;body&gt;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&lt;h2&gt;JavaScript Functions&lt;/h2&gt;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&lt;p&gt;This example calls a function which performs a calculation and returns the result:&lt;/p&gt;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&lt;p id="demo"&gt;&lt;/p&gt;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&lt;script&gt;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var x = </a:t>
            </a:r>
            <a:r>
              <a:rPr kumimoji="0" lang="en-IN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myFunction</a:t>
            </a:r>
            <a:r>
              <a:rPr kumimoji="0" lang="en-IN" sz="12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(4, 3);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document.getElementById</a:t>
            </a:r>
            <a:r>
              <a:rPr kumimoji="0" lang="en-IN" sz="12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("demo").</a:t>
            </a:r>
            <a:r>
              <a:rPr kumimoji="0" lang="en-IN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innerHTML</a:t>
            </a:r>
            <a:r>
              <a:rPr kumimoji="0" lang="en-IN" sz="12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= x;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2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function </a:t>
            </a:r>
            <a:r>
              <a:rPr kumimoji="0" lang="en-IN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myFunction</a:t>
            </a:r>
            <a:r>
              <a:rPr kumimoji="0" lang="en-IN" sz="12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(a, b)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return a * b;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&lt;/script&gt;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&lt;/body&gt;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&lt;/html&gt;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A9AD7E2-1B55-4CE9-9F3B-AC0E944618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25097" r="10583" b="54951"/>
          <a:stretch/>
        </p:blipFill>
        <p:spPr>
          <a:xfrm>
            <a:off x="186429" y="5263887"/>
            <a:ext cx="4805779" cy="1368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359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FB833-110A-4231-82EA-F52BF99D7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192" y="160940"/>
            <a:ext cx="5837808" cy="780094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chemeClr val="accent1">
                    <a:lumMod val="50000"/>
                  </a:schemeClr>
                </a:solidFill>
              </a:rPr>
              <a:t>JavaScript Functions</a:t>
            </a:r>
            <a:endParaRPr lang="en-IN" sz="3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C4445D-40DA-4920-BC95-3CED7C06CE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7860" y="363984"/>
            <a:ext cx="4157711" cy="6268204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Clr>
                <a:schemeClr val="accent2"/>
              </a:buClr>
              <a:buNone/>
            </a:pPr>
            <a:r>
              <a:rPr lang="en-US" sz="1600" b="1" dirty="0">
                <a:solidFill>
                  <a:srgbClr val="C00000"/>
                </a:solidFill>
              </a:rPr>
              <a:t>Function Invocation</a:t>
            </a:r>
          </a:p>
          <a:p>
            <a:pPr marL="0" indent="0">
              <a:lnSpc>
                <a:spcPct val="150000"/>
              </a:lnSpc>
              <a:buClr>
                <a:schemeClr val="accent2"/>
              </a:buClr>
              <a:buNone/>
            </a:pPr>
            <a:r>
              <a:rPr lang="en-US" sz="1400" dirty="0">
                <a:solidFill>
                  <a:schemeClr val="accent1">
                    <a:lumMod val="50000"/>
                  </a:schemeClr>
                </a:solidFill>
              </a:rPr>
              <a:t>Accessing a function without () will return the function object instead of the function result.</a:t>
            </a:r>
            <a:endParaRPr lang="en-US" sz="16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911FCF-C4BD-412F-89A4-B4ABBCD09543}"/>
              </a:ext>
            </a:extLst>
          </p:cNvPr>
          <p:cNvSpPr txBox="1"/>
          <p:nvPr/>
        </p:nvSpPr>
        <p:spPr>
          <a:xfrm>
            <a:off x="186429" y="941034"/>
            <a:ext cx="7483878" cy="36009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&lt;!DOCTYPE html&gt;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&lt;html&gt;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&lt;body&gt;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&lt;h2&gt;JavaScript Functions&lt;/h2&gt;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&lt;p&gt;Accessing a function without () will return the function definition instead of the function result:&lt;/p&gt;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&lt;p id="demo"&gt;&lt;/p&gt;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&lt;script&gt;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function </a:t>
            </a:r>
            <a:r>
              <a:rPr kumimoji="0" lang="en-IN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toCelsius</a:t>
            </a:r>
            <a:r>
              <a:rPr kumimoji="0" lang="en-IN" sz="12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(f)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return (5/9) * (f-32);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document.getElementById</a:t>
            </a:r>
            <a:r>
              <a:rPr kumimoji="0" lang="en-IN" sz="12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("demo").</a:t>
            </a:r>
            <a:r>
              <a:rPr kumimoji="0" lang="en-IN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innerHTML</a:t>
            </a:r>
            <a:r>
              <a:rPr kumimoji="0" lang="en-IN" sz="12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= </a:t>
            </a:r>
            <a:r>
              <a:rPr kumimoji="0" lang="en-IN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toCelsius</a:t>
            </a:r>
            <a:r>
              <a:rPr kumimoji="0" lang="en-IN" sz="12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&lt;/script&gt;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&lt;/body&gt;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&lt;/html&gt;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CB43D46-A45B-4731-9111-3AABCA60FE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25097" r="3082" b="53786"/>
          <a:stretch/>
        </p:blipFill>
        <p:spPr>
          <a:xfrm>
            <a:off x="186429" y="5059132"/>
            <a:ext cx="5720179" cy="14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530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FB833-110A-4231-82EA-F52BF99D7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790" y="187572"/>
            <a:ext cx="10515600" cy="771217"/>
          </a:xfrm>
        </p:spPr>
        <p:txBody>
          <a:bodyPr/>
          <a:lstStyle/>
          <a:p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JavaScript Objects</a:t>
            </a:r>
            <a:endParaRPr lang="en-IN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C4445D-40DA-4920-BC95-3CED7C06CE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2790" y="1269509"/>
            <a:ext cx="9308977" cy="4421077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Clr>
                <a:schemeClr val="accent2"/>
              </a:buClr>
              <a:buNone/>
            </a:pPr>
            <a:r>
              <a:rPr lang="en-US" sz="1600" b="1" dirty="0">
                <a:solidFill>
                  <a:srgbClr val="C00000"/>
                </a:solidFill>
              </a:rPr>
              <a:t>Real Life Objects, Properties, and Methods</a:t>
            </a:r>
          </a:p>
          <a:p>
            <a:pPr>
              <a:lnSpc>
                <a:spcPct val="100000"/>
              </a:lnSpc>
              <a:buClr>
                <a:schemeClr val="accent2"/>
              </a:buClr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In real life, a car is an object.</a:t>
            </a:r>
          </a:p>
          <a:p>
            <a:pPr>
              <a:lnSpc>
                <a:spcPct val="100000"/>
              </a:lnSpc>
              <a:buClr>
                <a:schemeClr val="accent2"/>
              </a:buClr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A car has properties like weight and color, and methods like start and stop</a:t>
            </a:r>
          </a:p>
          <a:p>
            <a:pPr>
              <a:lnSpc>
                <a:spcPct val="100000"/>
              </a:lnSpc>
              <a:buClr>
                <a:schemeClr val="accent2"/>
              </a:buClr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All cars have the same properties, but the property values differ from car to car.</a:t>
            </a:r>
          </a:p>
          <a:p>
            <a:pPr>
              <a:lnSpc>
                <a:spcPct val="100000"/>
              </a:lnSpc>
              <a:buClr>
                <a:schemeClr val="accent2"/>
              </a:buClr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All cars have the same methods, but the methods are performed at different times.</a:t>
            </a:r>
          </a:p>
          <a:p>
            <a:pPr marL="0" indent="0">
              <a:lnSpc>
                <a:spcPct val="100000"/>
              </a:lnSpc>
              <a:buClr>
                <a:schemeClr val="accent2"/>
              </a:buClr>
              <a:buNone/>
            </a:pPr>
            <a:endParaRPr lang="en-US" sz="1600" dirty="0">
              <a:solidFill>
                <a:srgbClr val="0000CD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buClr>
                <a:schemeClr val="accent2"/>
              </a:buClr>
              <a:buNone/>
            </a:pPr>
            <a:r>
              <a:rPr lang="en-US" sz="1600" b="1" dirty="0">
                <a:solidFill>
                  <a:srgbClr val="C00000"/>
                </a:solidFill>
              </a:rPr>
              <a:t>JavaScript Objects</a:t>
            </a:r>
          </a:p>
          <a:p>
            <a:pPr>
              <a:lnSpc>
                <a:spcPct val="100000"/>
              </a:lnSpc>
              <a:buClr>
                <a:schemeClr val="accent2"/>
              </a:buClr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Objects are variables but it contain many values.</a:t>
            </a:r>
          </a:p>
          <a:p>
            <a:pPr>
              <a:lnSpc>
                <a:spcPct val="100000"/>
              </a:lnSpc>
              <a:buClr>
                <a:schemeClr val="accent2"/>
              </a:buClr>
            </a:pPr>
            <a:r>
              <a:rPr lang="en-US" sz="1600" dirty="0">
                <a:solidFill>
                  <a:schemeClr val="tx2"/>
                </a:solidFill>
              </a:rPr>
              <a:t>The values are written as </a:t>
            </a:r>
            <a:r>
              <a:rPr lang="en-US" sz="1600" dirty="0" err="1">
                <a:solidFill>
                  <a:schemeClr val="tx2"/>
                </a:solidFill>
              </a:rPr>
              <a:t>name:value</a:t>
            </a:r>
            <a:r>
              <a:rPr lang="en-US" sz="1600" dirty="0">
                <a:solidFill>
                  <a:schemeClr val="tx2"/>
                </a:solidFill>
              </a:rPr>
              <a:t> pairs (name and value separated by a colon).</a:t>
            </a:r>
          </a:p>
          <a:p>
            <a:pPr>
              <a:lnSpc>
                <a:spcPct val="100000"/>
              </a:lnSpc>
              <a:buClr>
                <a:schemeClr val="accent2"/>
              </a:buClr>
            </a:pPr>
            <a:r>
              <a:rPr lang="en-US" sz="1600" dirty="0">
                <a:solidFill>
                  <a:schemeClr val="tx2"/>
                </a:solidFill>
              </a:rPr>
              <a:t>It is a common practice to declare objects with the const keyword.</a:t>
            </a:r>
          </a:p>
          <a:p>
            <a:pPr>
              <a:lnSpc>
                <a:spcPct val="100000"/>
              </a:lnSpc>
              <a:buClr>
                <a:schemeClr val="accent2"/>
              </a:buClr>
            </a:pPr>
            <a:r>
              <a:rPr lang="en-US" sz="1600" dirty="0">
                <a:solidFill>
                  <a:schemeClr val="tx2"/>
                </a:solidFill>
              </a:rPr>
              <a:t>We can define (and create) a JavaScript object with an object literal</a:t>
            </a:r>
          </a:p>
          <a:p>
            <a:pPr>
              <a:lnSpc>
                <a:spcPct val="100000"/>
              </a:lnSpc>
              <a:buClr>
                <a:schemeClr val="accent2"/>
              </a:buClr>
            </a:pPr>
            <a:r>
              <a:rPr lang="en-US" sz="1600" dirty="0">
                <a:solidFill>
                  <a:schemeClr val="tx2"/>
                </a:solidFill>
              </a:rPr>
              <a:t>Spaces and line breaks are not important. An object definition can span multiple lines</a:t>
            </a:r>
          </a:p>
        </p:txBody>
      </p:sp>
    </p:spTree>
    <p:extLst>
      <p:ext uri="{BB962C8B-B14F-4D97-AF65-F5344CB8AC3E}">
        <p14:creationId xmlns:p14="http://schemas.microsoft.com/office/powerpoint/2010/main" val="2963677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FB833-110A-4231-82EA-F52BF99D7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192" y="160940"/>
            <a:ext cx="5837808" cy="780094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chemeClr val="accent1">
                    <a:lumMod val="50000"/>
                  </a:schemeClr>
                </a:solidFill>
              </a:rPr>
              <a:t>JavaScript Objects</a:t>
            </a:r>
            <a:endParaRPr lang="en-IN" sz="3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C4445D-40DA-4920-BC95-3CED7C06CE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7860" y="363984"/>
            <a:ext cx="4157711" cy="6268204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Clr>
                <a:schemeClr val="accent2"/>
              </a:buClr>
              <a:buNone/>
            </a:pPr>
            <a:r>
              <a:rPr lang="en-US" sz="1600" b="1" dirty="0">
                <a:solidFill>
                  <a:srgbClr val="C00000"/>
                </a:solidFill>
              </a:rPr>
              <a:t>Function Invocation</a:t>
            </a:r>
          </a:p>
          <a:p>
            <a:pPr marL="0" indent="0">
              <a:lnSpc>
                <a:spcPct val="150000"/>
              </a:lnSpc>
              <a:buClr>
                <a:schemeClr val="accent2"/>
              </a:buClr>
              <a:buNone/>
            </a:pPr>
            <a:r>
              <a:rPr lang="en-US" sz="1400" dirty="0">
                <a:solidFill>
                  <a:schemeClr val="accent1">
                    <a:lumMod val="50000"/>
                  </a:schemeClr>
                </a:solidFill>
              </a:rPr>
              <a:t>Accessing a function without () will return the function object instead of the function result.</a:t>
            </a:r>
            <a:endParaRPr lang="en-US" sz="16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911FCF-C4BD-412F-89A4-B4ABBCD09543}"/>
              </a:ext>
            </a:extLst>
          </p:cNvPr>
          <p:cNvSpPr txBox="1"/>
          <p:nvPr/>
        </p:nvSpPr>
        <p:spPr>
          <a:xfrm>
            <a:off x="186429" y="941034"/>
            <a:ext cx="7483878" cy="34163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&lt;!DOCTYPE html&gt;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&lt;html&gt;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&lt;body&gt;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&lt;h2&gt;JavaScript Objects&lt;/h2&gt;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&lt;p id="demo"&gt;&lt;/p&gt;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&lt;script&gt;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// Create an object: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const</a:t>
            </a:r>
            <a:r>
              <a:rPr kumimoji="0" lang="en-IN" sz="12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car = {</a:t>
            </a:r>
            <a:r>
              <a:rPr kumimoji="0" lang="en-IN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type:"Fiat</a:t>
            </a:r>
            <a:r>
              <a:rPr kumimoji="0" lang="en-IN" sz="12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", model:"500", </a:t>
            </a:r>
            <a:r>
              <a:rPr kumimoji="0" lang="en-IN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color</a:t>
            </a:r>
            <a:r>
              <a:rPr kumimoji="0" lang="en-IN" sz="12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:"white"};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2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// Display some data from the object: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document.getElementById</a:t>
            </a:r>
            <a:r>
              <a:rPr kumimoji="0" lang="en-IN" sz="12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("demo").</a:t>
            </a:r>
            <a:r>
              <a:rPr kumimoji="0" lang="en-IN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innerHTML</a:t>
            </a:r>
            <a:r>
              <a:rPr kumimoji="0" lang="en-IN" sz="12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= "The car type is " + </a:t>
            </a:r>
            <a:r>
              <a:rPr kumimoji="0" lang="en-IN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car.type</a:t>
            </a:r>
            <a:r>
              <a:rPr kumimoji="0" lang="en-IN" sz="12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&lt;/script&gt;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&lt;/body&gt;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&lt;/html&gt;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CB43D46-A45B-4731-9111-3AABCA60FE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25097" r="3082" b="53786"/>
          <a:stretch/>
        </p:blipFill>
        <p:spPr>
          <a:xfrm>
            <a:off x="186429" y="5059132"/>
            <a:ext cx="5720179" cy="14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234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AB8CB-127A-4E70-B4C1-D523AA581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14B54F-0AF3-41C5-A9CD-6120809DAB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347373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FB833-110A-4231-82EA-F52BF99D7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What JavaScript can do? </a:t>
            </a:r>
            <a:endParaRPr lang="en-IN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C4445D-40DA-4920-BC95-3CED7C06CE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75535" y="920102"/>
            <a:ext cx="3562350" cy="574675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Clr>
                <a:schemeClr val="accent2"/>
              </a:buClr>
              <a:buNone/>
            </a:pPr>
            <a:r>
              <a:rPr lang="en-US" sz="2400" b="1" dirty="0">
                <a:solidFill>
                  <a:schemeClr val="accent2">
                    <a:lumMod val="50000"/>
                  </a:schemeClr>
                </a:solidFill>
              </a:rPr>
              <a:t>  Change HTML Style (CSS)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B16D11-E557-4DE5-9177-C937D578A93C}"/>
              </a:ext>
            </a:extLst>
          </p:cNvPr>
          <p:cNvSpPr txBox="1"/>
          <p:nvPr/>
        </p:nvSpPr>
        <p:spPr>
          <a:xfrm>
            <a:off x="328472" y="1724912"/>
            <a:ext cx="11656382" cy="267765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400" dirty="0">
                <a:latin typeface="Consolas" panose="020B0609020204030204" pitchFamily="49" charset="0"/>
              </a:rPr>
              <a:t>&lt;!DOCTYPE html&gt;</a:t>
            </a:r>
          </a:p>
          <a:p>
            <a:r>
              <a:rPr lang="en-IN" sz="1400" dirty="0">
                <a:latin typeface="Consolas" panose="020B0609020204030204" pitchFamily="49" charset="0"/>
              </a:rPr>
              <a:t>&lt;html&gt;</a:t>
            </a:r>
          </a:p>
          <a:p>
            <a:r>
              <a:rPr lang="en-IN" sz="1400" dirty="0">
                <a:latin typeface="Consolas" panose="020B0609020204030204" pitchFamily="49" charset="0"/>
              </a:rPr>
              <a:t>&lt;body&gt;</a:t>
            </a:r>
          </a:p>
          <a:p>
            <a:endParaRPr lang="en-IN" sz="1400" dirty="0">
              <a:latin typeface="Consolas" panose="020B0609020204030204" pitchFamily="49" charset="0"/>
            </a:endParaRPr>
          </a:p>
          <a:p>
            <a:r>
              <a:rPr lang="en-IN" sz="1400" dirty="0">
                <a:latin typeface="Consolas" panose="020B0609020204030204" pitchFamily="49" charset="0"/>
              </a:rPr>
              <a:t>&lt;h2&gt;What Can JavaScript Do?&lt;/h2&gt;</a:t>
            </a:r>
          </a:p>
          <a:p>
            <a:endParaRPr lang="en-IN" sz="1400" dirty="0">
              <a:latin typeface="Consolas" panose="020B0609020204030204" pitchFamily="49" charset="0"/>
            </a:endParaRPr>
          </a:p>
          <a:p>
            <a:r>
              <a:rPr lang="en-IN" sz="1400" dirty="0">
                <a:latin typeface="Consolas" panose="020B0609020204030204" pitchFamily="49" charset="0"/>
              </a:rPr>
              <a:t>&lt;p </a:t>
            </a:r>
            <a:r>
              <a:rPr lang="en-IN" sz="1400" dirty="0">
                <a:solidFill>
                  <a:schemeClr val="accent5"/>
                </a:solidFill>
                <a:latin typeface="Consolas" panose="020B0609020204030204" pitchFamily="49" charset="0"/>
              </a:rPr>
              <a:t>id="demo"&gt;</a:t>
            </a:r>
            <a:r>
              <a:rPr lang="en-IN" sz="1400" dirty="0">
                <a:latin typeface="Consolas" panose="020B0609020204030204" pitchFamily="49" charset="0"/>
              </a:rPr>
              <a:t>JavaScript can change HTML content.&lt;/p&gt;</a:t>
            </a:r>
          </a:p>
          <a:p>
            <a:endParaRPr lang="en-IN" sz="1400" dirty="0">
              <a:latin typeface="Consolas" panose="020B0609020204030204" pitchFamily="49" charset="0"/>
            </a:endParaRPr>
          </a:p>
          <a:p>
            <a:r>
              <a:rPr lang="en-IN" sz="1400" dirty="0">
                <a:latin typeface="Consolas" panose="020B0609020204030204" pitchFamily="49" charset="0"/>
              </a:rPr>
              <a:t>&lt;button type="button" onclick=</a:t>
            </a:r>
            <a:r>
              <a:rPr lang="en-IN" sz="1400" dirty="0">
                <a:solidFill>
                  <a:srgbClr val="FF0000"/>
                </a:solidFill>
                <a:latin typeface="Consolas" panose="020B0609020204030204" pitchFamily="49" charset="0"/>
              </a:rPr>
              <a:t>"</a:t>
            </a:r>
            <a:r>
              <a:rPr lang="en-IN" sz="1400" dirty="0" err="1">
                <a:solidFill>
                  <a:srgbClr val="FF0000"/>
                </a:solidFill>
                <a:latin typeface="Consolas" panose="020B0609020204030204" pitchFamily="49" charset="0"/>
              </a:rPr>
              <a:t>document.getElementById</a:t>
            </a:r>
            <a:r>
              <a:rPr lang="en-IN" sz="1400" dirty="0">
                <a:solidFill>
                  <a:srgbClr val="FF0000"/>
                </a:solidFill>
                <a:latin typeface="Consolas" panose="020B0609020204030204" pitchFamily="49" charset="0"/>
              </a:rPr>
              <a:t>('demo').</a:t>
            </a:r>
            <a:r>
              <a:rPr lang="en-IN" sz="1400" dirty="0" err="1">
                <a:solidFill>
                  <a:srgbClr val="FF0000"/>
                </a:solidFill>
                <a:latin typeface="Consolas" panose="020B0609020204030204" pitchFamily="49" charset="0"/>
              </a:rPr>
              <a:t>innerHTML</a:t>
            </a:r>
            <a:r>
              <a:rPr lang="en-IN" sz="1400" dirty="0">
                <a:solidFill>
                  <a:srgbClr val="FF0000"/>
                </a:solidFill>
                <a:latin typeface="Consolas" panose="020B0609020204030204" pitchFamily="49" charset="0"/>
              </a:rPr>
              <a:t> = 'Hello JavaScript!'"</a:t>
            </a:r>
            <a:r>
              <a:rPr lang="en-IN" sz="1400" dirty="0">
                <a:latin typeface="Consolas" panose="020B0609020204030204" pitchFamily="49" charset="0"/>
              </a:rPr>
              <a:t>&gt;Click Me!&lt;/button&gt;</a:t>
            </a:r>
          </a:p>
          <a:p>
            <a:endParaRPr lang="en-IN" sz="1400" dirty="0">
              <a:latin typeface="Consolas" panose="020B0609020204030204" pitchFamily="49" charset="0"/>
            </a:endParaRPr>
          </a:p>
          <a:p>
            <a:r>
              <a:rPr lang="en-IN" sz="1400" dirty="0">
                <a:latin typeface="Consolas" panose="020B0609020204030204" pitchFamily="49" charset="0"/>
              </a:rPr>
              <a:t>&lt;/body&gt;</a:t>
            </a:r>
          </a:p>
          <a:p>
            <a:r>
              <a:rPr lang="en-IN" sz="1400" dirty="0">
                <a:latin typeface="Consolas" panose="020B0609020204030204" pitchFamily="49" charset="0"/>
              </a:rPr>
              <a:t>&lt;/html&gt;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4D38622-A2BD-406A-9E47-BC9182521A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25152" r="15243" b="50000"/>
          <a:stretch/>
        </p:blipFill>
        <p:spPr>
          <a:xfrm>
            <a:off x="328472" y="4698931"/>
            <a:ext cx="4237608" cy="170408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969D519-A9A4-44A7-95DE-3910BC98B95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 t="25152" r="15607" b="50000"/>
          <a:stretch/>
        </p:blipFill>
        <p:spPr>
          <a:xfrm>
            <a:off x="5978925" y="4698931"/>
            <a:ext cx="4193219" cy="1704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570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FB833-110A-4231-82EA-F52BF99D7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What JavaScript can do? </a:t>
            </a:r>
            <a:endParaRPr lang="en-IN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C4445D-40DA-4920-BC95-3CED7C06CE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75535" y="920102"/>
            <a:ext cx="3562350" cy="574675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Clr>
                <a:schemeClr val="accent2"/>
              </a:buClr>
              <a:buNone/>
            </a:pPr>
            <a:r>
              <a:rPr lang="en-US" sz="2400" b="1" dirty="0">
                <a:solidFill>
                  <a:schemeClr val="accent2">
                    <a:lumMod val="50000"/>
                  </a:schemeClr>
                </a:solidFill>
              </a:rPr>
              <a:t>  Change HTML Style (CSS)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B16D11-E557-4DE5-9177-C937D578A93C}"/>
              </a:ext>
            </a:extLst>
          </p:cNvPr>
          <p:cNvSpPr txBox="1"/>
          <p:nvPr/>
        </p:nvSpPr>
        <p:spPr>
          <a:xfrm>
            <a:off x="328472" y="1724912"/>
            <a:ext cx="11656382" cy="267765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400" dirty="0">
                <a:latin typeface="Consolas" panose="020B0609020204030204" pitchFamily="49" charset="0"/>
              </a:rPr>
              <a:t>&lt;!DOCTYPE html&gt;</a:t>
            </a:r>
          </a:p>
          <a:p>
            <a:r>
              <a:rPr lang="en-IN" sz="1400" dirty="0">
                <a:latin typeface="Consolas" panose="020B0609020204030204" pitchFamily="49" charset="0"/>
              </a:rPr>
              <a:t>&lt;html&gt;</a:t>
            </a:r>
          </a:p>
          <a:p>
            <a:r>
              <a:rPr lang="en-IN" sz="1400" dirty="0">
                <a:latin typeface="Consolas" panose="020B0609020204030204" pitchFamily="49" charset="0"/>
              </a:rPr>
              <a:t>&lt;body&gt;</a:t>
            </a:r>
          </a:p>
          <a:p>
            <a:endParaRPr lang="en-IN" sz="1400" dirty="0">
              <a:latin typeface="Consolas" panose="020B0609020204030204" pitchFamily="49" charset="0"/>
            </a:endParaRPr>
          </a:p>
          <a:p>
            <a:r>
              <a:rPr lang="en-IN" sz="1400" dirty="0">
                <a:latin typeface="Consolas" panose="020B0609020204030204" pitchFamily="49" charset="0"/>
              </a:rPr>
              <a:t>&lt;h2&gt;What Can JavaScript Do?&lt;/h2&gt;</a:t>
            </a:r>
          </a:p>
          <a:p>
            <a:endParaRPr lang="en-IN" sz="1400" dirty="0">
              <a:latin typeface="Consolas" panose="020B0609020204030204" pitchFamily="49" charset="0"/>
            </a:endParaRPr>
          </a:p>
          <a:p>
            <a:r>
              <a:rPr lang="en-IN" sz="1400" dirty="0">
                <a:latin typeface="Consolas" panose="020B0609020204030204" pitchFamily="49" charset="0"/>
              </a:rPr>
              <a:t>&lt;p </a:t>
            </a:r>
            <a:r>
              <a:rPr lang="en-IN" sz="1400" dirty="0">
                <a:solidFill>
                  <a:schemeClr val="accent5"/>
                </a:solidFill>
                <a:latin typeface="Consolas" panose="020B0609020204030204" pitchFamily="49" charset="0"/>
              </a:rPr>
              <a:t>id="demo"&gt;</a:t>
            </a:r>
            <a:r>
              <a:rPr lang="en-IN" sz="1400" dirty="0">
                <a:latin typeface="Consolas" panose="020B0609020204030204" pitchFamily="49" charset="0"/>
              </a:rPr>
              <a:t>JavaScript can change HTML content.&lt;/p&gt;</a:t>
            </a:r>
          </a:p>
          <a:p>
            <a:endParaRPr lang="en-IN" sz="1400" dirty="0">
              <a:latin typeface="Consolas" panose="020B0609020204030204" pitchFamily="49" charset="0"/>
            </a:endParaRPr>
          </a:p>
          <a:p>
            <a:r>
              <a:rPr lang="en-IN" sz="1400" dirty="0">
                <a:latin typeface="Consolas" panose="020B0609020204030204" pitchFamily="49" charset="0"/>
              </a:rPr>
              <a:t>&lt;button type="button" onclick=</a:t>
            </a:r>
            <a:r>
              <a:rPr lang="en-IN" sz="1400" dirty="0">
                <a:solidFill>
                  <a:srgbClr val="FF0000"/>
                </a:solidFill>
                <a:latin typeface="Consolas" panose="020B0609020204030204" pitchFamily="49" charset="0"/>
              </a:rPr>
              <a:t>"</a:t>
            </a:r>
            <a:r>
              <a:rPr lang="en-IN" sz="1400" dirty="0" err="1">
                <a:solidFill>
                  <a:srgbClr val="FF0000"/>
                </a:solidFill>
                <a:latin typeface="Consolas" panose="020B0609020204030204" pitchFamily="49" charset="0"/>
              </a:rPr>
              <a:t>document.getElementById</a:t>
            </a:r>
            <a:r>
              <a:rPr lang="en-IN" sz="1400" dirty="0">
                <a:solidFill>
                  <a:srgbClr val="FF0000"/>
                </a:solidFill>
                <a:latin typeface="Consolas" panose="020B0609020204030204" pitchFamily="49" charset="0"/>
              </a:rPr>
              <a:t>('demo').</a:t>
            </a:r>
            <a:r>
              <a:rPr lang="en-IN" sz="1400" dirty="0" err="1">
                <a:solidFill>
                  <a:srgbClr val="FF0000"/>
                </a:solidFill>
                <a:latin typeface="Consolas" panose="020B0609020204030204" pitchFamily="49" charset="0"/>
              </a:rPr>
              <a:t>innerHTML</a:t>
            </a:r>
            <a:r>
              <a:rPr lang="en-IN" sz="1400" dirty="0">
                <a:solidFill>
                  <a:srgbClr val="FF0000"/>
                </a:solidFill>
                <a:latin typeface="Consolas" panose="020B0609020204030204" pitchFamily="49" charset="0"/>
              </a:rPr>
              <a:t> = 'Hello JavaScript!'"</a:t>
            </a:r>
            <a:r>
              <a:rPr lang="en-IN" sz="1400" dirty="0">
                <a:latin typeface="Consolas" panose="020B0609020204030204" pitchFamily="49" charset="0"/>
              </a:rPr>
              <a:t>&gt;Click Me!&lt;/button&gt;</a:t>
            </a:r>
          </a:p>
          <a:p>
            <a:endParaRPr lang="en-IN" sz="1400" dirty="0">
              <a:latin typeface="Consolas" panose="020B0609020204030204" pitchFamily="49" charset="0"/>
            </a:endParaRPr>
          </a:p>
          <a:p>
            <a:r>
              <a:rPr lang="en-IN" sz="1400" dirty="0">
                <a:latin typeface="Consolas" panose="020B0609020204030204" pitchFamily="49" charset="0"/>
              </a:rPr>
              <a:t>&lt;/body&gt;</a:t>
            </a:r>
          </a:p>
          <a:p>
            <a:r>
              <a:rPr lang="en-IN" sz="1400" dirty="0">
                <a:latin typeface="Consolas" panose="020B0609020204030204" pitchFamily="49" charset="0"/>
              </a:rPr>
              <a:t>&lt;/html&gt;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4D38622-A2BD-406A-9E47-BC9182521A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25152" r="15243" b="50000"/>
          <a:stretch/>
        </p:blipFill>
        <p:spPr>
          <a:xfrm>
            <a:off x="328472" y="4698931"/>
            <a:ext cx="4237608" cy="170408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969D519-A9A4-44A7-95DE-3910BC98B95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 t="25152" r="15607" b="50000"/>
          <a:stretch/>
        </p:blipFill>
        <p:spPr>
          <a:xfrm>
            <a:off x="5978925" y="4698931"/>
            <a:ext cx="4193219" cy="1704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482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FB833-110A-4231-82EA-F52BF99D7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071" y="160057"/>
            <a:ext cx="6015361" cy="709955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chemeClr val="accent1">
                    <a:lumMod val="50000"/>
                  </a:schemeClr>
                </a:solidFill>
              </a:rPr>
              <a:t>What JavaScript can do? </a:t>
            </a:r>
            <a:endParaRPr lang="en-IN" sz="3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C4445D-40DA-4920-BC95-3CED7C06CE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74493" y="454981"/>
            <a:ext cx="3719003" cy="574675"/>
          </a:xfrm>
        </p:spPr>
        <p:txBody>
          <a:bodyPr>
            <a:normAutofit fontScale="85000" lnSpcReduction="10000"/>
          </a:bodyPr>
          <a:lstStyle/>
          <a:p>
            <a:pPr marL="0" indent="0">
              <a:lnSpc>
                <a:spcPct val="100000"/>
              </a:lnSpc>
              <a:buClr>
                <a:schemeClr val="accent2"/>
              </a:buClr>
              <a:buNone/>
            </a:pPr>
            <a:r>
              <a:rPr lang="en-US" sz="2400" b="1" dirty="0">
                <a:solidFill>
                  <a:schemeClr val="accent2">
                    <a:lumMod val="50000"/>
                  </a:schemeClr>
                </a:solidFill>
              </a:rPr>
              <a:t>  Change HTML Attribute Values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B16D11-E557-4DE5-9177-C937D578A93C}"/>
              </a:ext>
            </a:extLst>
          </p:cNvPr>
          <p:cNvSpPr txBox="1"/>
          <p:nvPr/>
        </p:nvSpPr>
        <p:spPr>
          <a:xfrm>
            <a:off x="267809" y="1126582"/>
            <a:ext cx="11656382" cy="30469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200" dirty="0">
                <a:latin typeface="Consolas" panose="020B0609020204030204" pitchFamily="49" charset="0"/>
              </a:rPr>
              <a:t>&lt;!DOCTYPE html&gt;</a:t>
            </a:r>
          </a:p>
          <a:p>
            <a:r>
              <a:rPr lang="en-IN" sz="1200" dirty="0">
                <a:latin typeface="Consolas" panose="020B0609020204030204" pitchFamily="49" charset="0"/>
              </a:rPr>
              <a:t>&lt;html&gt;</a:t>
            </a:r>
          </a:p>
          <a:p>
            <a:r>
              <a:rPr lang="en-IN" sz="1200" dirty="0">
                <a:latin typeface="Consolas" panose="020B0609020204030204" pitchFamily="49" charset="0"/>
              </a:rPr>
              <a:t>&lt;body&gt;</a:t>
            </a:r>
          </a:p>
          <a:p>
            <a:endParaRPr lang="en-IN" sz="1200" dirty="0">
              <a:latin typeface="Consolas" panose="020B0609020204030204" pitchFamily="49" charset="0"/>
            </a:endParaRPr>
          </a:p>
          <a:p>
            <a:r>
              <a:rPr lang="en-IN" sz="1200" dirty="0">
                <a:latin typeface="Consolas" panose="020B0609020204030204" pitchFamily="49" charset="0"/>
              </a:rPr>
              <a:t>&lt;h2&gt;What Can JavaScript Do?&lt;/h2&gt;</a:t>
            </a:r>
          </a:p>
          <a:p>
            <a:r>
              <a:rPr lang="en-IN" sz="1200" dirty="0">
                <a:latin typeface="Consolas" panose="020B0609020204030204" pitchFamily="49" charset="0"/>
              </a:rPr>
              <a:t>&lt;p&gt;JavaScript can change HTML attribute values.&lt;/p&gt;</a:t>
            </a:r>
          </a:p>
          <a:p>
            <a:r>
              <a:rPr lang="en-IN" sz="1200" dirty="0">
                <a:latin typeface="Consolas" panose="020B0609020204030204" pitchFamily="49" charset="0"/>
              </a:rPr>
              <a:t>&lt;p&gt;In this case JavaScript changes the value of the </a:t>
            </a:r>
            <a:r>
              <a:rPr lang="en-IN" sz="1200" dirty="0" err="1">
                <a:latin typeface="Consolas" panose="020B0609020204030204" pitchFamily="49" charset="0"/>
              </a:rPr>
              <a:t>src</a:t>
            </a:r>
            <a:r>
              <a:rPr lang="en-IN" sz="1200" dirty="0">
                <a:latin typeface="Consolas" panose="020B0609020204030204" pitchFamily="49" charset="0"/>
              </a:rPr>
              <a:t> (source) attribute of an image.&lt;/p&gt;</a:t>
            </a:r>
          </a:p>
          <a:p>
            <a:endParaRPr lang="en-IN" sz="1200" dirty="0">
              <a:latin typeface="Consolas" panose="020B0609020204030204" pitchFamily="49" charset="0"/>
            </a:endParaRPr>
          </a:p>
          <a:p>
            <a:r>
              <a:rPr lang="en-IN" sz="1200" dirty="0">
                <a:latin typeface="Consolas" panose="020B0609020204030204" pitchFamily="49" charset="0"/>
              </a:rPr>
              <a:t>&lt;button onclick=</a:t>
            </a:r>
            <a:r>
              <a:rPr lang="en-IN" sz="1200" dirty="0">
                <a:solidFill>
                  <a:srgbClr val="FF0000"/>
                </a:solidFill>
                <a:latin typeface="Consolas" panose="020B0609020204030204" pitchFamily="49" charset="0"/>
              </a:rPr>
              <a:t>"</a:t>
            </a:r>
            <a:r>
              <a:rPr lang="en-IN" sz="1200" dirty="0" err="1">
                <a:solidFill>
                  <a:srgbClr val="FF0000"/>
                </a:solidFill>
                <a:latin typeface="Consolas" panose="020B0609020204030204" pitchFamily="49" charset="0"/>
              </a:rPr>
              <a:t>document.getElementById</a:t>
            </a:r>
            <a:r>
              <a:rPr lang="en-IN" sz="1200" dirty="0">
                <a:solidFill>
                  <a:srgbClr val="FF0000"/>
                </a:solidFill>
                <a:latin typeface="Consolas" panose="020B0609020204030204" pitchFamily="49" charset="0"/>
              </a:rPr>
              <a:t>('</a:t>
            </a:r>
            <a:r>
              <a:rPr lang="en-IN" sz="1200" dirty="0" err="1">
                <a:solidFill>
                  <a:srgbClr val="FF0000"/>
                </a:solidFill>
                <a:latin typeface="Consolas" panose="020B0609020204030204" pitchFamily="49" charset="0"/>
              </a:rPr>
              <a:t>myImage</a:t>
            </a:r>
            <a:r>
              <a:rPr lang="en-IN" sz="1200" dirty="0">
                <a:solidFill>
                  <a:srgbClr val="FF0000"/>
                </a:solidFill>
                <a:latin typeface="Consolas" panose="020B0609020204030204" pitchFamily="49" charset="0"/>
              </a:rPr>
              <a:t>').</a:t>
            </a:r>
            <a:r>
              <a:rPr lang="en-IN" sz="1200" dirty="0" err="1">
                <a:solidFill>
                  <a:srgbClr val="FF0000"/>
                </a:solidFill>
                <a:latin typeface="Consolas" panose="020B0609020204030204" pitchFamily="49" charset="0"/>
              </a:rPr>
              <a:t>src</a:t>
            </a:r>
            <a:r>
              <a:rPr lang="en-IN" sz="1200" dirty="0">
                <a:solidFill>
                  <a:srgbClr val="FF0000"/>
                </a:solidFill>
                <a:latin typeface="Consolas" panose="020B0609020204030204" pitchFamily="49" charset="0"/>
              </a:rPr>
              <a:t>='pic_bulbon.gif'"</a:t>
            </a:r>
            <a:r>
              <a:rPr lang="en-IN" sz="1200" dirty="0">
                <a:latin typeface="Consolas" panose="020B0609020204030204" pitchFamily="49" charset="0"/>
              </a:rPr>
              <a:t>&gt;Turn on the light&lt;/button&gt;</a:t>
            </a:r>
          </a:p>
          <a:p>
            <a:endParaRPr lang="en-IN" sz="1200" dirty="0">
              <a:latin typeface="Consolas" panose="020B0609020204030204" pitchFamily="49" charset="0"/>
            </a:endParaRPr>
          </a:p>
          <a:p>
            <a:r>
              <a:rPr lang="en-IN" sz="1200" dirty="0">
                <a:latin typeface="Consolas" panose="020B0609020204030204" pitchFamily="49" charset="0"/>
              </a:rPr>
              <a:t>&lt;</a:t>
            </a:r>
            <a:r>
              <a:rPr lang="en-IN" sz="1200" dirty="0" err="1">
                <a:latin typeface="Consolas" panose="020B0609020204030204" pitchFamily="49" charset="0"/>
              </a:rPr>
              <a:t>img</a:t>
            </a:r>
            <a:r>
              <a:rPr lang="en-IN" sz="1200" dirty="0">
                <a:latin typeface="Consolas" panose="020B0609020204030204" pitchFamily="49" charset="0"/>
              </a:rPr>
              <a:t> </a:t>
            </a:r>
            <a:r>
              <a:rPr lang="en-IN" sz="1200" b="1" dirty="0">
                <a:solidFill>
                  <a:schemeClr val="accent5"/>
                </a:solidFill>
                <a:latin typeface="Consolas" panose="020B0609020204030204" pitchFamily="49" charset="0"/>
              </a:rPr>
              <a:t>id="</a:t>
            </a:r>
            <a:r>
              <a:rPr lang="en-IN" sz="1200" b="1" dirty="0" err="1">
                <a:solidFill>
                  <a:schemeClr val="accent5"/>
                </a:solidFill>
                <a:latin typeface="Consolas" panose="020B0609020204030204" pitchFamily="49" charset="0"/>
              </a:rPr>
              <a:t>myImage</a:t>
            </a:r>
            <a:r>
              <a:rPr lang="en-IN" sz="1200" b="1" dirty="0">
                <a:solidFill>
                  <a:schemeClr val="accent5"/>
                </a:solidFill>
                <a:latin typeface="Consolas" panose="020B0609020204030204" pitchFamily="49" charset="0"/>
              </a:rPr>
              <a:t>" </a:t>
            </a:r>
            <a:r>
              <a:rPr lang="en-IN" sz="1200" dirty="0" err="1">
                <a:latin typeface="Consolas" panose="020B0609020204030204" pitchFamily="49" charset="0"/>
              </a:rPr>
              <a:t>src</a:t>
            </a:r>
            <a:r>
              <a:rPr lang="en-IN" sz="1200" dirty="0">
                <a:latin typeface="Consolas" panose="020B0609020204030204" pitchFamily="49" charset="0"/>
              </a:rPr>
              <a:t>="pic_bulboff.gif" style="width:100px"&gt;</a:t>
            </a:r>
          </a:p>
          <a:p>
            <a:endParaRPr lang="en-IN" sz="1200" dirty="0">
              <a:latin typeface="Consolas" panose="020B0609020204030204" pitchFamily="49" charset="0"/>
            </a:endParaRPr>
          </a:p>
          <a:p>
            <a:r>
              <a:rPr lang="en-IN" sz="1200" dirty="0">
                <a:latin typeface="Consolas" panose="020B0609020204030204" pitchFamily="49" charset="0"/>
              </a:rPr>
              <a:t>&lt;button onclick=</a:t>
            </a:r>
            <a:r>
              <a:rPr lang="en-IN" sz="1200" dirty="0">
                <a:solidFill>
                  <a:srgbClr val="FF0000"/>
                </a:solidFill>
                <a:latin typeface="Consolas" panose="020B0609020204030204" pitchFamily="49" charset="0"/>
              </a:rPr>
              <a:t>"</a:t>
            </a:r>
            <a:r>
              <a:rPr lang="en-IN" sz="1200" dirty="0" err="1">
                <a:solidFill>
                  <a:srgbClr val="FF0000"/>
                </a:solidFill>
                <a:latin typeface="Consolas" panose="020B0609020204030204" pitchFamily="49" charset="0"/>
              </a:rPr>
              <a:t>document.getElementById</a:t>
            </a:r>
            <a:r>
              <a:rPr lang="en-IN" sz="1200" dirty="0">
                <a:solidFill>
                  <a:srgbClr val="FF0000"/>
                </a:solidFill>
                <a:latin typeface="Consolas" panose="020B0609020204030204" pitchFamily="49" charset="0"/>
              </a:rPr>
              <a:t>('</a:t>
            </a:r>
            <a:r>
              <a:rPr lang="en-IN" sz="1200" dirty="0" err="1">
                <a:solidFill>
                  <a:srgbClr val="FF0000"/>
                </a:solidFill>
                <a:latin typeface="Consolas" panose="020B0609020204030204" pitchFamily="49" charset="0"/>
              </a:rPr>
              <a:t>myImage</a:t>
            </a:r>
            <a:r>
              <a:rPr lang="en-IN" sz="1200" dirty="0">
                <a:solidFill>
                  <a:srgbClr val="FF0000"/>
                </a:solidFill>
                <a:latin typeface="Consolas" panose="020B0609020204030204" pitchFamily="49" charset="0"/>
              </a:rPr>
              <a:t>').</a:t>
            </a:r>
            <a:r>
              <a:rPr lang="en-IN" sz="1200" dirty="0" err="1">
                <a:solidFill>
                  <a:srgbClr val="FF0000"/>
                </a:solidFill>
                <a:latin typeface="Consolas" panose="020B0609020204030204" pitchFamily="49" charset="0"/>
              </a:rPr>
              <a:t>src</a:t>
            </a:r>
            <a:r>
              <a:rPr lang="en-IN" sz="1200" dirty="0">
                <a:solidFill>
                  <a:srgbClr val="FF0000"/>
                </a:solidFill>
                <a:latin typeface="Consolas" panose="020B0609020204030204" pitchFamily="49" charset="0"/>
              </a:rPr>
              <a:t>='pic_bulboff.gif'"</a:t>
            </a:r>
            <a:r>
              <a:rPr lang="en-IN" sz="1200" dirty="0">
                <a:latin typeface="Consolas" panose="020B0609020204030204" pitchFamily="49" charset="0"/>
              </a:rPr>
              <a:t>&gt;Turn off the light&lt;/button&gt;</a:t>
            </a:r>
          </a:p>
          <a:p>
            <a:endParaRPr lang="en-IN" sz="1200" dirty="0">
              <a:latin typeface="Consolas" panose="020B0609020204030204" pitchFamily="49" charset="0"/>
            </a:endParaRPr>
          </a:p>
          <a:p>
            <a:r>
              <a:rPr lang="en-IN" sz="1200" dirty="0">
                <a:latin typeface="Consolas" panose="020B0609020204030204" pitchFamily="49" charset="0"/>
              </a:rPr>
              <a:t>&lt;/body&gt;</a:t>
            </a:r>
          </a:p>
          <a:p>
            <a:r>
              <a:rPr lang="en-IN" sz="1200" dirty="0">
                <a:latin typeface="Consolas" panose="020B0609020204030204" pitchFamily="49" charset="0"/>
              </a:rPr>
              <a:t>&lt;/html&gt;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B81F6E-9B07-4DA6-8B66-B9C051BBF8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25372" r="12694" b="31963"/>
          <a:stretch/>
        </p:blipFill>
        <p:spPr>
          <a:xfrm>
            <a:off x="267809" y="4173570"/>
            <a:ext cx="4022165" cy="258750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B33EAD7-975B-47B8-9B47-DCBD8FF4AA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 t="25631" r="13641" b="32816"/>
          <a:stretch/>
        </p:blipFill>
        <p:spPr>
          <a:xfrm>
            <a:off x="7081421" y="4173570"/>
            <a:ext cx="4022165" cy="2585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264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FB833-110A-4231-82EA-F52BF99D7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What JavaScript can do? </a:t>
            </a:r>
            <a:endParaRPr lang="en-IN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C4445D-40DA-4920-BC95-3CED7C06CE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75535" y="920102"/>
            <a:ext cx="3562350" cy="574675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Clr>
                <a:schemeClr val="accent2"/>
              </a:buClr>
              <a:buNone/>
            </a:pPr>
            <a:r>
              <a:rPr lang="en-US" sz="2400" b="1" dirty="0">
                <a:solidFill>
                  <a:schemeClr val="accent2">
                    <a:lumMod val="50000"/>
                  </a:schemeClr>
                </a:solidFill>
              </a:rPr>
              <a:t>  Change HTML Style (CSS)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B16D11-E557-4DE5-9177-C937D578A93C}"/>
              </a:ext>
            </a:extLst>
          </p:cNvPr>
          <p:cNvSpPr txBox="1"/>
          <p:nvPr/>
        </p:nvSpPr>
        <p:spPr>
          <a:xfrm>
            <a:off x="328472" y="1724912"/>
            <a:ext cx="11656382" cy="267765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400" dirty="0">
                <a:latin typeface="Consolas" panose="020B0609020204030204" pitchFamily="49" charset="0"/>
              </a:rPr>
              <a:t>&lt;!DOCTYPE html&gt;</a:t>
            </a:r>
          </a:p>
          <a:p>
            <a:r>
              <a:rPr lang="en-IN" sz="1400" dirty="0">
                <a:latin typeface="Consolas" panose="020B0609020204030204" pitchFamily="49" charset="0"/>
              </a:rPr>
              <a:t>&lt;html&gt;</a:t>
            </a:r>
          </a:p>
          <a:p>
            <a:r>
              <a:rPr lang="en-IN" sz="1400" dirty="0">
                <a:latin typeface="Consolas" panose="020B0609020204030204" pitchFamily="49" charset="0"/>
              </a:rPr>
              <a:t>&lt;body&gt;</a:t>
            </a:r>
          </a:p>
          <a:p>
            <a:endParaRPr lang="en-IN" sz="1400" dirty="0">
              <a:latin typeface="Consolas" panose="020B0609020204030204" pitchFamily="49" charset="0"/>
            </a:endParaRPr>
          </a:p>
          <a:p>
            <a:r>
              <a:rPr lang="en-IN" sz="1400" dirty="0">
                <a:latin typeface="Consolas" panose="020B0609020204030204" pitchFamily="49" charset="0"/>
              </a:rPr>
              <a:t>&lt;h2&gt;What Can JavaScript Do?&lt;/h2&gt;</a:t>
            </a:r>
          </a:p>
          <a:p>
            <a:endParaRPr lang="en-IN" sz="1400" dirty="0">
              <a:latin typeface="Consolas" panose="020B0609020204030204" pitchFamily="49" charset="0"/>
            </a:endParaRPr>
          </a:p>
          <a:p>
            <a:r>
              <a:rPr lang="en-IN" sz="1400" dirty="0">
                <a:latin typeface="Consolas" panose="020B0609020204030204" pitchFamily="49" charset="0"/>
              </a:rPr>
              <a:t>&lt;p </a:t>
            </a:r>
            <a:r>
              <a:rPr lang="en-IN" sz="1400" dirty="0">
                <a:solidFill>
                  <a:schemeClr val="accent5"/>
                </a:solidFill>
                <a:latin typeface="Consolas" panose="020B0609020204030204" pitchFamily="49" charset="0"/>
              </a:rPr>
              <a:t>id="demo"</a:t>
            </a:r>
            <a:r>
              <a:rPr lang="en-IN" sz="1400" dirty="0">
                <a:latin typeface="Consolas" panose="020B0609020204030204" pitchFamily="49" charset="0"/>
              </a:rPr>
              <a:t>&gt;JavaScript can change the style of an HTML element.&lt;/p&gt;</a:t>
            </a:r>
          </a:p>
          <a:p>
            <a:endParaRPr lang="en-IN" sz="1400" dirty="0">
              <a:latin typeface="Consolas" panose="020B0609020204030204" pitchFamily="49" charset="0"/>
            </a:endParaRPr>
          </a:p>
          <a:p>
            <a:r>
              <a:rPr lang="en-IN" sz="1400" dirty="0">
                <a:latin typeface="Consolas" panose="020B0609020204030204" pitchFamily="49" charset="0"/>
              </a:rPr>
              <a:t>&lt;button type="button" onclick=</a:t>
            </a:r>
            <a:r>
              <a:rPr lang="en-IN" sz="1400" dirty="0">
                <a:solidFill>
                  <a:srgbClr val="FF0000"/>
                </a:solidFill>
                <a:latin typeface="Consolas" panose="020B0609020204030204" pitchFamily="49" charset="0"/>
              </a:rPr>
              <a:t>"</a:t>
            </a:r>
            <a:r>
              <a:rPr lang="en-IN" sz="1400" dirty="0" err="1">
                <a:solidFill>
                  <a:srgbClr val="FF0000"/>
                </a:solidFill>
                <a:latin typeface="Consolas" panose="020B0609020204030204" pitchFamily="49" charset="0"/>
              </a:rPr>
              <a:t>document.getElementById</a:t>
            </a:r>
            <a:r>
              <a:rPr lang="en-IN" sz="1400" dirty="0">
                <a:solidFill>
                  <a:srgbClr val="FF0000"/>
                </a:solidFill>
                <a:latin typeface="Consolas" panose="020B0609020204030204" pitchFamily="49" charset="0"/>
              </a:rPr>
              <a:t>('demo').</a:t>
            </a:r>
            <a:r>
              <a:rPr lang="en-IN" sz="1400" dirty="0" err="1">
                <a:solidFill>
                  <a:srgbClr val="FF0000"/>
                </a:solidFill>
                <a:latin typeface="Consolas" panose="020B0609020204030204" pitchFamily="49" charset="0"/>
              </a:rPr>
              <a:t>style.fontSize</a:t>
            </a:r>
            <a:r>
              <a:rPr lang="en-IN" sz="1400" dirty="0">
                <a:solidFill>
                  <a:srgbClr val="FF0000"/>
                </a:solidFill>
                <a:latin typeface="Consolas" panose="020B0609020204030204" pitchFamily="49" charset="0"/>
              </a:rPr>
              <a:t>='35px'"</a:t>
            </a:r>
            <a:r>
              <a:rPr lang="en-IN" sz="1400" dirty="0">
                <a:latin typeface="Consolas" panose="020B0609020204030204" pitchFamily="49" charset="0"/>
              </a:rPr>
              <a:t>&gt;Click Me!&lt;/button&gt;</a:t>
            </a:r>
          </a:p>
          <a:p>
            <a:endParaRPr lang="en-IN" sz="1400" dirty="0">
              <a:latin typeface="Consolas" panose="020B0609020204030204" pitchFamily="49" charset="0"/>
            </a:endParaRPr>
          </a:p>
          <a:p>
            <a:r>
              <a:rPr lang="en-IN" sz="1400" dirty="0">
                <a:latin typeface="Consolas" panose="020B0609020204030204" pitchFamily="49" charset="0"/>
              </a:rPr>
              <a:t>&lt;/body&gt;</a:t>
            </a:r>
          </a:p>
          <a:p>
            <a:r>
              <a:rPr lang="en-IN" sz="1400" dirty="0">
                <a:latin typeface="Consolas" panose="020B0609020204030204" pitchFamily="49" charset="0"/>
              </a:rPr>
              <a:t>&lt;/html&gt;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13DBF12-11D9-49B6-908E-F4146BCD05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25152" r="5558" b="44207"/>
          <a:stretch/>
        </p:blipFill>
        <p:spPr>
          <a:xfrm>
            <a:off x="328472" y="4632703"/>
            <a:ext cx="5418338" cy="21013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D2EE462-6C13-4DE8-B2F0-D373B84586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 t="24652" r="4545" b="45761"/>
          <a:stretch/>
        </p:blipFill>
        <p:spPr>
          <a:xfrm>
            <a:off x="6442969" y="4632703"/>
            <a:ext cx="5541885" cy="2029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942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FB833-110A-4231-82EA-F52BF99D7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604769" cy="771217"/>
          </a:xfrm>
        </p:spPr>
        <p:txBody>
          <a:bodyPr/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What JavaScript can do? </a:t>
            </a:r>
            <a:endParaRPr lang="en-IN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C4445D-40DA-4920-BC95-3CED7C06CE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75535" y="920102"/>
            <a:ext cx="3562350" cy="574675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Clr>
                <a:schemeClr val="accent2"/>
              </a:buClr>
              <a:buNone/>
            </a:pPr>
            <a:r>
              <a:rPr lang="en-US" sz="2400" b="1" dirty="0">
                <a:solidFill>
                  <a:schemeClr val="accent2">
                    <a:lumMod val="50000"/>
                  </a:schemeClr>
                </a:solidFill>
              </a:rPr>
              <a:t>  Hide HTML Elements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B16D11-E557-4DE5-9177-C937D578A93C}"/>
              </a:ext>
            </a:extLst>
          </p:cNvPr>
          <p:cNvSpPr txBox="1"/>
          <p:nvPr/>
        </p:nvSpPr>
        <p:spPr>
          <a:xfrm>
            <a:off x="328472" y="1724912"/>
            <a:ext cx="11656382" cy="267765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400" dirty="0">
                <a:latin typeface="Consolas" panose="020B0609020204030204" pitchFamily="49" charset="0"/>
              </a:rPr>
              <a:t>&lt;!DOCTYPE html&gt;</a:t>
            </a:r>
          </a:p>
          <a:p>
            <a:r>
              <a:rPr lang="en-IN" sz="1400" dirty="0">
                <a:latin typeface="Consolas" panose="020B0609020204030204" pitchFamily="49" charset="0"/>
              </a:rPr>
              <a:t>&lt;html&gt;</a:t>
            </a:r>
          </a:p>
          <a:p>
            <a:r>
              <a:rPr lang="en-IN" sz="1400" dirty="0">
                <a:latin typeface="Consolas" panose="020B0609020204030204" pitchFamily="49" charset="0"/>
              </a:rPr>
              <a:t>&lt;body&gt;</a:t>
            </a:r>
          </a:p>
          <a:p>
            <a:endParaRPr lang="en-IN" sz="1400" dirty="0">
              <a:latin typeface="Consolas" panose="020B0609020204030204" pitchFamily="49" charset="0"/>
            </a:endParaRPr>
          </a:p>
          <a:p>
            <a:r>
              <a:rPr lang="en-IN" sz="1400" dirty="0">
                <a:latin typeface="Consolas" panose="020B0609020204030204" pitchFamily="49" charset="0"/>
              </a:rPr>
              <a:t>&lt;h2&gt;What Can JavaScript Do?&lt;/h2&gt;</a:t>
            </a:r>
          </a:p>
          <a:p>
            <a:endParaRPr lang="en-IN" sz="1400" dirty="0">
              <a:latin typeface="Consolas" panose="020B0609020204030204" pitchFamily="49" charset="0"/>
            </a:endParaRPr>
          </a:p>
          <a:p>
            <a:r>
              <a:rPr lang="en-IN" sz="1400" dirty="0">
                <a:latin typeface="Consolas" panose="020B0609020204030204" pitchFamily="49" charset="0"/>
              </a:rPr>
              <a:t>&lt;p </a:t>
            </a:r>
            <a:r>
              <a:rPr lang="en-IN" sz="1400" dirty="0">
                <a:solidFill>
                  <a:schemeClr val="accent5"/>
                </a:solidFill>
                <a:latin typeface="Consolas" panose="020B0609020204030204" pitchFamily="49" charset="0"/>
              </a:rPr>
              <a:t>id="demo"</a:t>
            </a:r>
            <a:r>
              <a:rPr lang="en-IN" sz="1400" dirty="0">
                <a:latin typeface="Consolas" panose="020B0609020204030204" pitchFamily="49" charset="0"/>
              </a:rPr>
              <a:t>&gt;JavaScript can hide HTML elements.&lt;/p&gt;</a:t>
            </a:r>
          </a:p>
          <a:p>
            <a:endParaRPr lang="en-IN" sz="1400" dirty="0">
              <a:latin typeface="Consolas" panose="020B0609020204030204" pitchFamily="49" charset="0"/>
            </a:endParaRPr>
          </a:p>
          <a:p>
            <a:r>
              <a:rPr lang="en-IN" sz="1400" dirty="0">
                <a:latin typeface="Consolas" panose="020B0609020204030204" pitchFamily="49" charset="0"/>
              </a:rPr>
              <a:t>&lt;button type="button" onclick=</a:t>
            </a:r>
            <a:r>
              <a:rPr lang="en-IN" sz="1400" dirty="0">
                <a:solidFill>
                  <a:srgbClr val="FF0000"/>
                </a:solidFill>
                <a:latin typeface="Consolas" panose="020B0609020204030204" pitchFamily="49" charset="0"/>
              </a:rPr>
              <a:t>"</a:t>
            </a:r>
            <a:r>
              <a:rPr lang="en-IN" sz="1400" dirty="0" err="1">
                <a:solidFill>
                  <a:srgbClr val="FF0000"/>
                </a:solidFill>
                <a:latin typeface="Consolas" panose="020B0609020204030204" pitchFamily="49" charset="0"/>
              </a:rPr>
              <a:t>document.getElementById</a:t>
            </a:r>
            <a:r>
              <a:rPr lang="en-IN" sz="1400" dirty="0">
                <a:solidFill>
                  <a:srgbClr val="FF0000"/>
                </a:solidFill>
                <a:latin typeface="Consolas" panose="020B0609020204030204" pitchFamily="49" charset="0"/>
              </a:rPr>
              <a:t>('demo').</a:t>
            </a:r>
            <a:r>
              <a:rPr lang="en-IN" sz="1400" dirty="0" err="1">
                <a:solidFill>
                  <a:srgbClr val="FF0000"/>
                </a:solidFill>
                <a:latin typeface="Consolas" panose="020B0609020204030204" pitchFamily="49" charset="0"/>
              </a:rPr>
              <a:t>style.display</a:t>
            </a:r>
            <a:r>
              <a:rPr lang="en-IN" sz="1400" dirty="0">
                <a:solidFill>
                  <a:srgbClr val="FF0000"/>
                </a:solidFill>
                <a:latin typeface="Consolas" panose="020B0609020204030204" pitchFamily="49" charset="0"/>
              </a:rPr>
              <a:t>='none'"</a:t>
            </a:r>
            <a:r>
              <a:rPr lang="en-IN" sz="1400" dirty="0">
                <a:latin typeface="Consolas" panose="020B0609020204030204" pitchFamily="49" charset="0"/>
              </a:rPr>
              <a:t>&gt;Click Me!&lt;/button&gt;</a:t>
            </a:r>
          </a:p>
          <a:p>
            <a:endParaRPr lang="en-IN" sz="1400" dirty="0">
              <a:latin typeface="Consolas" panose="020B0609020204030204" pitchFamily="49" charset="0"/>
            </a:endParaRPr>
          </a:p>
          <a:p>
            <a:r>
              <a:rPr lang="en-IN" sz="1400" dirty="0">
                <a:latin typeface="Consolas" panose="020B0609020204030204" pitchFamily="49" charset="0"/>
              </a:rPr>
              <a:t>&lt;/body&gt;</a:t>
            </a:r>
          </a:p>
          <a:p>
            <a:r>
              <a:rPr lang="en-IN" sz="1400" dirty="0">
                <a:latin typeface="Consolas" panose="020B0609020204030204" pitchFamily="49" charset="0"/>
              </a:rPr>
              <a:t>&lt;/html&gt;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407174-205E-4C86-B75D-03E0ED3313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25152" r="7670" b="50000"/>
          <a:stretch/>
        </p:blipFill>
        <p:spPr>
          <a:xfrm>
            <a:off x="328472" y="4858730"/>
            <a:ext cx="5160885" cy="17040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0FDB042-ED22-4119-8DC5-C0545556F1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 t="25152" r="8981" b="51456"/>
          <a:stretch/>
        </p:blipFill>
        <p:spPr>
          <a:xfrm>
            <a:off x="6983767" y="4858730"/>
            <a:ext cx="5001087" cy="1604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331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FB833-110A-4231-82EA-F52BF99D7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604769" cy="771217"/>
          </a:xfrm>
        </p:spPr>
        <p:txBody>
          <a:bodyPr/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What JavaScript can do? </a:t>
            </a:r>
            <a:endParaRPr lang="en-IN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C4445D-40DA-4920-BC95-3CED7C06CE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75535" y="920102"/>
            <a:ext cx="3562350" cy="574675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Clr>
                <a:schemeClr val="accent2"/>
              </a:buClr>
              <a:buNone/>
            </a:pPr>
            <a:r>
              <a:rPr lang="en-US" sz="2400" b="1" dirty="0">
                <a:solidFill>
                  <a:schemeClr val="accent2">
                    <a:lumMod val="50000"/>
                  </a:schemeClr>
                </a:solidFill>
              </a:rPr>
              <a:t>  Show HTML Elements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B16D11-E557-4DE5-9177-C937D578A93C}"/>
              </a:ext>
            </a:extLst>
          </p:cNvPr>
          <p:cNvSpPr txBox="1"/>
          <p:nvPr/>
        </p:nvSpPr>
        <p:spPr>
          <a:xfrm>
            <a:off x="267809" y="1443264"/>
            <a:ext cx="11656382" cy="310854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400" dirty="0">
                <a:latin typeface="Consolas" panose="020B0609020204030204" pitchFamily="49" charset="0"/>
              </a:rPr>
              <a:t>&lt;!DOCTYPE html&gt;</a:t>
            </a:r>
          </a:p>
          <a:p>
            <a:r>
              <a:rPr lang="en-IN" sz="1400" dirty="0">
                <a:latin typeface="Consolas" panose="020B0609020204030204" pitchFamily="49" charset="0"/>
              </a:rPr>
              <a:t>&lt;html&gt;</a:t>
            </a:r>
          </a:p>
          <a:p>
            <a:r>
              <a:rPr lang="en-IN" sz="1400" dirty="0">
                <a:latin typeface="Consolas" panose="020B0609020204030204" pitchFamily="49" charset="0"/>
              </a:rPr>
              <a:t>&lt;body&gt;</a:t>
            </a:r>
          </a:p>
          <a:p>
            <a:endParaRPr lang="en-IN" sz="1400" dirty="0">
              <a:latin typeface="Consolas" panose="020B0609020204030204" pitchFamily="49" charset="0"/>
            </a:endParaRPr>
          </a:p>
          <a:p>
            <a:r>
              <a:rPr lang="en-IN" sz="1400" dirty="0">
                <a:latin typeface="Consolas" panose="020B0609020204030204" pitchFamily="49" charset="0"/>
              </a:rPr>
              <a:t>&lt;h2&gt;What Can JavaScript Do?&lt;/h2&gt;</a:t>
            </a:r>
          </a:p>
          <a:p>
            <a:endParaRPr lang="en-IN" sz="1400" dirty="0">
              <a:latin typeface="Consolas" panose="020B0609020204030204" pitchFamily="49" charset="0"/>
            </a:endParaRPr>
          </a:p>
          <a:p>
            <a:r>
              <a:rPr lang="en-IN" sz="1400" dirty="0">
                <a:latin typeface="Consolas" panose="020B0609020204030204" pitchFamily="49" charset="0"/>
              </a:rPr>
              <a:t>&lt;p&gt;JavaScript can show hidden HTML elements.&lt;/p&gt;</a:t>
            </a:r>
          </a:p>
          <a:p>
            <a:endParaRPr lang="en-IN" sz="1400" dirty="0">
              <a:latin typeface="Consolas" panose="020B0609020204030204" pitchFamily="49" charset="0"/>
            </a:endParaRPr>
          </a:p>
          <a:p>
            <a:r>
              <a:rPr lang="en-IN" sz="1400" dirty="0">
                <a:latin typeface="Consolas" panose="020B0609020204030204" pitchFamily="49" charset="0"/>
              </a:rPr>
              <a:t>&lt;p </a:t>
            </a:r>
            <a:r>
              <a:rPr lang="en-IN" sz="1400" dirty="0">
                <a:solidFill>
                  <a:schemeClr val="accent5"/>
                </a:solidFill>
                <a:latin typeface="Consolas" panose="020B0609020204030204" pitchFamily="49" charset="0"/>
              </a:rPr>
              <a:t>id="demo" style="</a:t>
            </a:r>
            <a:r>
              <a:rPr lang="en-IN" sz="1400" dirty="0" err="1">
                <a:solidFill>
                  <a:schemeClr val="accent5"/>
                </a:solidFill>
                <a:latin typeface="Consolas" panose="020B0609020204030204" pitchFamily="49" charset="0"/>
              </a:rPr>
              <a:t>display:none</a:t>
            </a:r>
            <a:r>
              <a:rPr lang="en-IN" sz="1400" dirty="0">
                <a:solidFill>
                  <a:schemeClr val="accent5"/>
                </a:solidFill>
                <a:latin typeface="Consolas" panose="020B0609020204030204" pitchFamily="49" charset="0"/>
              </a:rPr>
              <a:t>"</a:t>
            </a:r>
            <a:r>
              <a:rPr lang="en-IN" sz="1400" dirty="0">
                <a:latin typeface="Consolas" panose="020B0609020204030204" pitchFamily="49" charset="0"/>
              </a:rPr>
              <a:t>&gt;Hello JavaScript!&lt;/p&gt;</a:t>
            </a:r>
          </a:p>
          <a:p>
            <a:endParaRPr lang="en-IN" sz="1400" dirty="0">
              <a:latin typeface="Consolas" panose="020B0609020204030204" pitchFamily="49" charset="0"/>
            </a:endParaRPr>
          </a:p>
          <a:p>
            <a:r>
              <a:rPr lang="en-IN" sz="1400" dirty="0">
                <a:latin typeface="Consolas" panose="020B0609020204030204" pitchFamily="49" charset="0"/>
              </a:rPr>
              <a:t>&lt;button type="button" onclick=</a:t>
            </a:r>
            <a:r>
              <a:rPr lang="en-IN" sz="1400" dirty="0">
                <a:solidFill>
                  <a:srgbClr val="FF0000"/>
                </a:solidFill>
                <a:latin typeface="Consolas" panose="020B0609020204030204" pitchFamily="49" charset="0"/>
              </a:rPr>
              <a:t>"</a:t>
            </a:r>
            <a:r>
              <a:rPr lang="en-IN" sz="1400" dirty="0" err="1">
                <a:solidFill>
                  <a:srgbClr val="FF0000"/>
                </a:solidFill>
                <a:latin typeface="Consolas" panose="020B0609020204030204" pitchFamily="49" charset="0"/>
              </a:rPr>
              <a:t>document.getElementById</a:t>
            </a:r>
            <a:r>
              <a:rPr lang="en-IN" sz="1400" dirty="0">
                <a:solidFill>
                  <a:srgbClr val="FF0000"/>
                </a:solidFill>
                <a:latin typeface="Consolas" panose="020B0609020204030204" pitchFamily="49" charset="0"/>
              </a:rPr>
              <a:t>('demo').</a:t>
            </a:r>
            <a:r>
              <a:rPr lang="en-IN" sz="1400" dirty="0" err="1">
                <a:solidFill>
                  <a:srgbClr val="FF0000"/>
                </a:solidFill>
                <a:latin typeface="Consolas" panose="020B0609020204030204" pitchFamily="49" charset="0"/>
              </a:rPr>
              <a:t>style.display</a:t>
            </a:r>
            <a:r>
              <a:rPr lang="en-IN" sz="1400" dirty="0">
                <a:solidFill>
                  <a:srgbClr val="FF0000"/>
                </a:solidFill>
                <a:latin typeface="Consolas" panose="020B0609020204030204" pitchFamily="49" charset="0"/>
              </a:rPr>
              <a:t>='block'"</a:t>
            </a:r>
            <a:r>
              <a:rPr lang="en-IN" sz="1400" dirty="0">
                <a:latin typeface="Consolas" panose="020B0609020204030204" pitchFamily="49" charset="0"/>
              </a:rPr>
              <a:t>&gt;Click Me!&lt;/button&gt;</a:t>
            </a:r>
          </a:p>
          <a:p>
            <a:endParaRPr lang="en-IN" sz="1400" dirty="0">
              <a:latin typeface="Consolas" panose="020B0609020204030204" pitchFamily="49" charset="0"/>
            </a:endParaRPr>
          </a:p>
          <a:p>
            <a:r>
              <a:rPr lang="en-IN" sz="1400" dirty="0">
                <a:latin typeface="Consolas" panose="020B0609020204030204" pitchFamily="49" charset="0"/>
              </a:rPr>
              <a:t>&lt;/body&gt;</a:t>
            </a:r>
          </a:p>
          <a:p>
            <a:r>
              <a:rPr lang="en-IN" sz="1400" dirty="0">
                <a:latin typeface="Consolas" panose="020B0609020204030204" pitchFamily="49" charset="0"/>
              </a:rPr>
              <a:t>&lt;/html&gt;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52DAA6-2456-4C47-8571-6C3CBF0143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26271" r="8908" b="44725"/>
          <a:stretch/>
        </p:blipFill>
        <p:spPr>
          <a:xfrm>
            <a:off x="267809" y="4731329"/>
            <a:ext cx="5009965" cy="198906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4BB37EA-8313-44FA-99E3-C33F0D4636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 t="26271" r="7743" b="47832"/>
          <a:stretch/>
        </p:blipFill>
        <p:spPr>
          <a:xfrm>
            <a:off x="6772183" y="4731329"/>
            <a:ext cx="5152008" cy="1776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119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FB833-110A-4231-82EA-F52BF99D7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375" y="196678"/>
            <a:ext cx="6281691" cy="771217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chemeClr val="accent1">
                    <a:lumMod val="50000"/>
                  </a:schemeClr>
                </a:solidFill>
              </a:rPr>
              <a:t>Where to write JavaScript code?</a:t>
            </a:r>
            <a:endParaRPr lang="en-IN" sz="3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B16D11-E557-4DE5-9177-C937D578A93C}"/>
              </a:ext>
            </a:extLst>
          </p:cNvPr>
          <p:cNvSpPr txBox="1"/>
          <p:nvPr/>
        </p:nvSpPr>
        <p:spPr>
          <a:xfrm>
            <a:off x="267810" y="1443264"/>
            <a:ext cx="6372688" cy="28931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300" dirty="0">
                <a:latin typeface="Consolas" panose="020B0609020204030204" pitchFamily="49" charset="0"/>
              </a:rPr>
              <a:t>&lt;!DOCTYPE html&gt;</a:t>
            </a:r>
          </a:p>
          <a:p>
            <a:r>
              <a:rPr lang="en-IN" sz="1300" dirty="0">
                <a:latin typeface="Consolas" panose="020B0609020204030204" pitchFamily="49" charset="0"/>
              </a:rPr>
              <a:t>&lt;html&gt;</a:t>
            </a:r>
          </a:p>
          <a:p>
            <a:r>
              <a:rPr lang="en-IN" sz="1300" dirty="0">
                <a:latin typeface="Consolas" panose="020B0609020204030204" pitchFamily="49" charset="0"/>
              </a:rPr>
              <a:t>&lt;body&gt;</a:t>
            </a:r>
          </a:p>
          <a:p>
            <a:endParaRPr lang="en-IN" sz="1300" dirty="0">
              <a:latin typeface="Consolas" panose="020B0609020204030204" pitchFamily="49" charset="0"/>
            </a:endParaRPr>
          </a:p>
          <a:p>
            <a:r>
              <a:rPr lang="en-IN" sz="1300" dirty="0">
                <a:latin typeface="Consolas" panose="020B0609020204030204" pitchFamily="49" charset="0"/>
              </a:rPr>
              <a:t>&lt;h2&gt;JavaScript in Body&lt;/h2&gt;</a:t>
            </a:r>
          </a:p>
          <a:p>
            <a:endParaRPr lang="en-IN" sz="1300" dirty="0">
              <a:latin typeface="Consolas" panose="020B0609020204030204" pitchFamily="49" charset="0"/>
            </a:endParaRPr>
          </a:p>
          <a:p>
            <a:r>
              <a:rPr lang="en-IN" sz="1300" dirty="0">
                <a:latin typeface="Consolas" panose="020B0609020204030204" pitchFamily="49" charset="0"/>
              </a:rPr>
              <a:t>&lt;p id="demo"&gt;&lt;/p&gt;</a:t>
            </a:r>
          </a:p>
          <a:p>
            <a:endParaRPr lang="en-IN" sz="1300" dirty="0">
              <a:latin typeface="Consolas" panose="020B0609020204030204" pitchFamily="49" charset="0"/>
            </a:endParaRPr>
          </a:p>
          <a:p>
            <a:r>
              <a:rPr lang="en-IN" sz="1300" b="1" dirty="0">
                <a:solidFill>
                  <a:srgbClr val="7030A0"/>
                </a:solidFill>
                <a:latin typeface="Consolas" panose="020B0609020204030204" pitchFamily="49" charset="0"/>
              </a:rPr>
              <a:t>&lt;script&gt;</a:t>
            </a:r>
          </a:p>
          <a:p>
            <a:r>
              <a:rPr lang="en-IN" sz="1300" b="1" dirty="0" err="1">
                <a:solidFill>
                  <a:srgbClr val="7030A0"/>
                </a:solidFill>
                <a:latin typeface="Consolas" panose="020B0609020204030204" pitchFamily="49" charset="0"/>
              </a:rPr>
              <a:t>document.getElementById</a:t>
            </a:r>
            <a:r>
              <a:rPr lang="en-IN" sz="1300" b="1" dirty="0">
                <a:solidFill>
                  <a:srgbClr val="7030A0"/>
                </a:solidFill>
                <a:latin typeface="Consolas" panose="020B0609020204030204" pitchFamily="49" charset="0"/>
              </a:rPr>
              <a:t>("demo").</a:t>
            </a:r>
            <a:r>
              <a:rPr lang="en-IN" sz="1300" b="1" dirty="0" err="1">
                <a:solidFill>
                  <a:srgbClr val="7030A0"/>
                </a:solidFill>
                <a:latin typeface="Consolas" panose="020B0609020204030204" pitchFamily="49" charset="0"/>
              </a:rPr>
              <a:t>innerHTML</a:t>
            </a:r>
            <a:r>
              <a:rPr lang="en-IN" sz="1300" b="1" dirty="0">
                <a:solidFill>
                  <a:srgbClr val="7030A0"/>
                </a:solidFill>
                <a:latin typeface="Consolas" panose="020B0609020204030204" pitchFamily="49" charset="0"/>
              </a:rPr>
              <a:t> = "My First JavaScript";</a:t>
            </a:r>
          </a:p>
          <a:p>
            <a:r>
              <a:rPr lang="en-IN" sz="1300" b="1" dirty="0">
                <a:solidFill>
                  <a:srgbClr val="7030A0"/>
                </a:solidFill>
                <a:latin typeface="Consolas" panose="020B0609020204030204" pitchFamily="49" charset="0"/>
              </a:rPr>
              <a:t>&lt;/script&gt;</a:t>
            </a:r>
          </a:p>
          <a:p>
            <a:endParaRPr lang="en-IN" sz="1300" dirty="0">
              <a:latin typeface="Consolas" panose="020B0609020204030204" pitchFamily="49" charset="0"/>
            </a:endParaRPr>
          </a:p>
          <a:p>
            <a:r>
              <a:rPr lang="en-IN" sz="1300" dirty="0">
                <a:latin typeface="Consolas" panose="020B0609020204030204" pitchFamily="49" charset="0"/>
              </a:rPr>
              <a:t>&lt;/body&gt;</a:t>
            </a:r>
          </a:p>
          <a:p>
            <a:r>
              <a:rPr lang="en-IN" sz="1300" dirty="0">
                <a:latin typeface="Consolas" panose="020B0609020204030204" pitchFamily="49" charset="0"/>
              </a:rPr>
              <a:t>&lt;/html&gt;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44D785-81BE-4968-98D6-CE8C009BB65F}"/>
              </a:ext>
            </a:extLst>
          </p:cNvPr>
          <p:cNvSpPr txBox="1"/>
          <p:nvPr/>
        </p:nvSpPr>
        <p:spPr>
          <a:xfrm>
            <a:off x="6977848" y="1150107"/>
            <a:ext cx="5095783" cy="3788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The &lt;script&gt; Tag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In HTML, JavaScript code is inserted between &lt;script&gt; and &lt;/script&gt; tags.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We can place any number of scripts in an HTML document.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Scripts can be placed in the &lt;body&gt;, or in the &lt;head&gt; section of an HTML page, or in both.</a:t>
            </a:r>
          </a:p>
          <a:p>
            <a:pPr>
              <a:lnSpc>
                <a:spcPct val="150000"/>
              </a:lnSpc>
            </a:pP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289EEC3-A3AF-49C0-97B1-730B9A4FF9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25277" r="20391" b="47084"/>
          <a:stretch/>
        </p:blipFill>
        <p:spPr>
          <a:xfrm>
            <a:off x="1788111" y="4765848"/>
            <a:ext cx="3609975" cy="1895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632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FB833-110A-4231-82EA-F52BF99D7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375" y="196678"/>
            <a:ext cx="6281691" cy="771217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chemeClr val="accent1">
                    <a:lumMod val="50000"/>
                  </a:schemeClr>
                </a:solidFill>
              </a:rPr>
              <a:t>Where to write JavaScript code?</a:t>
            </a:r>
            <a:endParaRPr lang="en-IN" sz="3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B16D11-E557-4DE5-9177-C937D578A93C}"/>
              </a:ext>
            </a:extLst>
          </p:cNvPr>
          <p:cNvSpPr txBox="1"/>
          <p:nvPr/>
        </p:nvSpPr>
        <p:spPr>
          <a:xfrm>
            <a:off x="213805" y="967895"/>
            <a:ext cx="6372688" cy="429348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300" dirty="0">
                <a:latin typeface="Consolas" panose="020B0609020204030204" pitchFamily="49" charset="0"/>
              </a:rPr>
              <a:t>&lt;!DOCTYPE html&gt;</a:t>
            </a:r>
          </a:p>
          <a:p>
            <a:r>
              <a:rPr lang="en-IN" sz="1300" dirty="0">
                <a:latin typeface="Consolas" panose="020B0609020204030204" pitchFamily="49" charset="0"/>
              </a:rPr>
              <a:t>&lt;html&gt;</a:t>
            </a:r>
          </a:p>
          <a:p>
            <a:r>
              <a:rPr lang="en-IN" sz="1300" dirty="0">
                <a:latin typeface="Consolas" panose="020B0609020204030204" pitchFamily="49" charset="0"/>
              </a:rPr>
              <a:t>&lt;head&gt;</a:t>
            </a:r>
          </a:p>
          <a:p>
            <a:endParaRPr lang="en-IN" sz="1300" dirty="0">
              <a:latin typeface="Consolas" panose="020B0609020204030204" pitchFamily="49" charset="0"/>
            </a:endParaRPr>
          </a:p>
          <a:p>
            <a:r>
              <a:rPr lang="en-IN" sz="1300" b="1" dirty="0">
                <a:solidFill>
                  <a:srgbClr val="7030A0"/>
                </a:solidFill>
                <a:latin typeface="Consolas" panose="020B0609020204030204" pitchFamily="49" charset="0"/>
              </a:rPr>
              <a:t>&lt;script&gt;</a:t>
            </a:r>
          </a:p>
          <a:p>
            <a:r>
              <a:rPr lang="en-IN" sz="1300" b="1" dirty="0">
                <a:solidFill>
                  <a:srgbClr val="7030A0"/>
                </a:solidFill>
                <a:latin typeface="Consolas" panose="020B0609020204030204" pitchFamily="49" charset="0"/>
              </a:rPr>
              <a:t>function </a:t>
            </a:r>
            <a:r>
              <a:rPr lang="en-IN" sz="1300" b="1" dirty="0" err="1">
                <a:solidFill>
                  <a:srgbClr val="7030A0"/>
                </a:solidFill>
                <a:latin typeface="Consolas" panose="020B0609020204030204" pitchFamily="49" charset="0"/>
              </a:rPr>
              <a:t>myFunction</a:t>
            </a:r>
            <a:r>
              <a:rPr lang="en-IN" sz="1300" b="1" dirty="0">
                <a:solidFill>
                  <a:srgbClr val="7030A0"/>
                </a:solidFill>
                <a:latin typeface="Consolas" panose="020B0609020204030204" pitchFamily="49" charset="0"/>
              </a:rPr>
              <a:t>() {</a:t>
            </a:r>
          </a:p>
          <a:p>
            <a:r>
              <a:rPr lang="en-IN" sz="1300" b="1" dirty="0">
                <a:solidFill>
                  <a:srgbClr val="7030A0"/>
                </a:solidFill>
                <a:latin typeface="Consolas" panose="020B0609020204030204" pitchFamily="49" charset="0"/>
              </a:rPr>
              <a:t>  </a:t>
            </a:r>
            <a:r>
              <a:rPr lang="en-IN" sz="1300" b="1" dirty="0" err="1">
                <a:solidFill>
                  <a:srgbClr val="7030A0"/>
                </a:solidFill>
                <a:latin typeface="Consolas" panose="020B0609020204030204" pitchFamily="49" charset="0"/>
              </a:rPr>
              <a:t>document.getElementById</a:t>
            </a:r>
            <a:r>
              <a:rPr lang="en-IN" sz="1300" b="1" dirty="0">
                <a:solidFill>
                  <a:srgbClr val="7030A0"/>
                </a:solidFill>
                <a:latin typeface="Consolas" panose="020B0609020204030204" pitchFamily="49" charset="0"/>
              </a:rPr>
              <a:t>("demo").</a:t>
            </a:r>
            <a:r>
              <a:rPr lang="en-IN" sz="1300" b="1" dirty="0" err="1">
                <a:solidFill>
                  <a:srgbClr val="7030A0"/>
                </a:solidFill>
                <a:latin typeface="Consolas" panose="020B0609020204030204" pitchFamily="49" charset="0"/>
              </a:rPr>
              <a:t>innerHTML</a:t>
            </a:r>
            <a:r>
              <a:rPr lang="en-IN" sz="1300" b="1" dirty="0">
                <a:solidFill>
                  <a:srgbClr val="7030A0"/>
                </a:solidFill>
                <a:latin typeface="Consolas" panose="020B0609020204030204" pitchFamily="49" charset="0"/>
              </a:rPr>
              <a:t> = "Paragraph changed.";</a:t>
            </a:r>
          </a:p>
          <a:p>
            <a:r>
              <a:rPr lang="en-IN" sz="1300" b="1" dirty="0">
                <a:solidFill>
                  <a:srgbClr val="7030A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IN" sz="1300" b="1" dirty="0">
                <a:solidFill>
                  <a:srgbClr val="7030A0"/>
                </a:solidFill>
                <a:latin typeface="Consolas" panose="020B0609020204030204" pitchFamily="49" charset="0"/>
              </a:rPr>
              <a:t>&lt;/script&gt;</a:t>
            </a:r>
          </a:p>
          <a:p>
            <a:endParaRPr lang="en-IN" sz="1300" b="1" dirty="0">
              <a:solidFill>
                <a:srgbClr val="7030A0"/>
              </a:solidFill>
              <a:latin typeface="Consolas" panose="020B0609020204030204" pitchFamily="49" charset="0"/>
            </a:endParaRPr>
          </a:p>
          <a:p>
            <a:r>
              <a:rPr lang="en-IN" sz="1300" dirty="0">
                <a:latin typeface="Consolas" panose="020B0609020204030204" pitchFamily="49" charset="0"/>
              </a:rPr>
              <a:t>&lt;/head&gt;</a:t>
            </a:r>
          </a:p>
          <a:p>
            <a:r>
              <a:rPr lang="en-IN" sz="1300" dirty="0">
                <a:latin typeface="Consolas" panose="020B0609020204030204" pitchFamily="49" charset="0"/>
              </a:rPr>
              <a:t>&lt;body&gt;</a:t>
            </a:r>
          </a:p>
          <a:p>
            <a:endParaRPr lang="en-IN" sz="1300" dirty="0">
              <a:latin typeface="Consolas" panose="020B0609020204030204" pitchFamily="49" charset="0"/>
            </a:endParaRPr>
          </a:p>
          <a:p>
            <a:r>
              <a:rPr lang="en-IN" sz="1300" dirty="0">
                <a:latin typeface="Consolas" panose="020B0609020204030204" pitchFamily="49" charset="0"/>
              </a:rPr>
              <a:t>&lt;h2&gt;JavaScript in Head&lt;/h2&gt;</a:t>
            </a:r>
          </a:p>
          <a:p>
            <a:endParaRPr lang="en-IN" sz="1300" dirty="0">
              <a:latin typeface="Consolas" panose="020B0609020204030204" pitchFamily="49" charset="0"/>
            </a:endParaRPr>
          </a:p>
          <a:p>
            <a:r>
              <a:rPr lang="en-IN" sz="1300" dirty="0">
                <a:latin typeface="Consolas" panose="020B0609020204030204" pitchFamily="49" charset="0"/>
              </a:rPr>
              <a:t>&lt;p id="demo"&gt;A Paragraph.&lt;/p&gt;</a:t>
            </a:r>
          </a:p>
          <a:p>
            <a:endParaRPr lang="en-IN" sz="1300" dirty="0">
              <a:latin typeface="Consolas" panose="020B0609020204030204" pitchFamily="49" charset="0"/>
            </a:endParaRPr>
          </a:p>
          <a:p>
            <a:r>
              <a:rPr lang="en-IN" sz="1300" dirty="0">
                <a:latin typeface="Consolas" panose="020B0609020204030204" pitchFamily="49" charset="0"/>
              </a:rPr>
              <a:t>&lt;button type="button" onclick</a:t>
            </a:r>
            <a:r>
              <a:rPr lang="en-IN" sz="1300" dirty="0">
                <a:solidFill>
                  <a:srgbClr val="FF0000"/>
                </a:solidFill>
                <a:latin typeface="Consolas" panose="020B0609020204030204" pitchFamily="49" charset="0"/>
              </a:rPr>
              <a:t>="</a:t>
            </a:r>
            <a:r>
              <a:rPr lang="en-IN" sz="1300" dirty="0" err="1">
                <a:solidFill>
                  <a:srgbClr val="FF0000"/>
                </a:solidFill>
                <a:latin typeface="Consolas" panose="020B0609020204030204" pitchFamily="49" charset="0"/>
              </a:rPr>
              <a:t>myFunction</a:t>
            </a:r>
            <a:r>
              <a:rPr lang="en-IN" sz="1300" dirty="0">
                <a:solidFill>
                  <a:srgbClr val="FF0000"/>
                </a:solidFill>
                <a:latin typeface="Consolas" panose="020B0609020204030204" pitchFamily="49" charset="0"/>
              </a:rPr>
              <a:t>()"</a:t>
            </a:r>
            <a:r>
              <a:rPr lang="en-IN" sz="1300" dirty="0">
                <a:latin typeface="Consolas" panose="020B0609020204030204" pitchFamily="49" charset="0"/>
              </a:rPr>
              <a:t>&gt;Try it&lt;/button&gt;</a:t>
            </a:r>
          </a:p>
          <a:p>
            <a:endParaRPr lang="en-IN" sz="1300" dirty="0">
              <a:latin typeface="Consolas" panose="020B0609020204030204" pitchFamily="49" charset="0"/>
            </a:endParaRPr>
          </a:p>
          <a:p>
            <a:r>
              <a:rPr lang="en-IN" sz="1300" dirty="0">
                <a:latin typeface="Consolas" panose="020B0609020204030204" pitchFamily="49" charset="0"/>
              </a:rPr>
              <a:t>&lt;/body&gt;</a:t>
            </a:r>
          </a:p>
          <a:p>
            <a:r>
              <a:rPr lang="en-IN" sz="1300" dirty="0">
                <a:latin typeface="Consolas" panose="020B0609020204030204" pitchFamily="49" charset="0"/>
              </a:rPr>
              <a:t>&lt;/html&gt;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44D785-81BE-4968-98D6-CE8C009BB65F}"/>
              </a:ext>
            </a:extLst>
          </p:cNvPr>
          <p:cNvSpPr txBox="1"/>
          <p:nvPr/>
        </p:nvSpPr>
        <p:spPr>
          <a:xfrm>
            <a:off x="6977848" y="1150107"/>
            <a:ext cx="5095783" cy="3788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A JavaScript function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It is a block of JavaScript code, that can be executed when "called" for.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Example: a function can be called when an event occurs, like when the user clicks a button.</a:t>
            </a:r>
          </a:p>
          <a:p>
            <a:pPr>
              <a:lnSpc>
                <a:spcPct val="150000"/>
              </a:lnSpc>
            </a:pP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Script is written in the head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4FFCF2D-7B02-47A8-A1D3-BAEEA29530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25502" r="26748" b="55857"/>
          <a:stretch/>
        </p:blipFill>
        <p:spPr>
          <a:xfrm>
            <a:off x="241177" y="5393402"/>
            <a:ext cx="2834936" cy="127838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42AE17C-C332-4360-89C6-789C58DB88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202" t="25281" r="27055" b="56511"/>
          <a:stretch/>
        </p:blipFill>
        <p:spPr>
          <a:xfrm>
            <a:off x="3813701" y="5423116"/>
            <a:ext cx="2772792" cy="1248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796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FB833-110A-4231-82EA-F52BF99D7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375" y="196678"/>
            <a:ext cx="6281691" cy="771217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chemeClr val="accent1">
                    <a:lumMod val="50000"/>
                  </a:schemeClr>
                </a:solidFill>
              </a:rPr>
              <a:t>Where to write JavaScript code?</a:t>
            </a:r>
            <a:endParaRPr lang="en-IN" sz="3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B16D11-E557-4DE5-9177-C937D578A93C}"/>
              </a:ext>
            </a:extLst>
          </p:cNvPr>
          <p:cNvSpPr txBox="1"/>
          <p:nvPr/>
        </p:nvSpPr>
        <p:spPr>
          <a:xfrm>
            <a:off x="213805" y="967895"/>
            <a:ext cx="6372688" cy="36933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300" dirty="0">
                <a:latin typeface="Consolas" panose="020B0609020204030204" pitchFamily="49" charset="0"/>
              </a:rPr>
              <a:t>&lt;!DOCTYPE html&gt;</a:t>
            </a:r>
          </a:p>
          <a:p>
            <a:r>
              <a:rPr lang="en-IN" sz="1300" dirty="0">
                <a:latin typeface="Consolas" panose="020B0609020204030204" pitchFamily="49" charset="0"/>
              </a:rPr>
              <a:t>&lt;html&gt;</a:t>
            </a:r>
          </a:p>
          <a:p>
            <a:r>
              <a:rPr lang="en-IN" sz="1300" dirty="0">
                <a:latin typeface="Consolas" panose="020B0609020204030204" pitchFamily="49" charset="0"/>
              </a:rPr>
              <a:t>&lt;body&gt;</a:t>
            </a:r>
          </a:p>
          <a:p>
            <a:endParaRPr lang="en-IN" sz="1300" dirty="0">
              <a:latin typeface="Consolas" panose="020B0609020204030204" pitchFamily="49" charset="0"/>
            </a:endParaRPr>
          </a:p>
          <a:p>
            <a:r>
              <a:rPr lang="en-IN" sz="1300" dirty="0">
                <a:latin typeface="Consolas" panose="020B0609020204030204" pitchFamily="49" charset="0"/>
              </a:rPr>
              <a:t>&lt;h2&gt;JavaScript in Body&lt;/h2&gt;</a:t>
            </a:r>
          </a:p>
          <a:p>
            <a:endParaRPr lang="en-IN" sz="1300" dirty="0">
              <a:latin typeface="Consolas" panose="020B0609020204030204" pitchFamily="49" charset="0"/>
            </a:endParaRPr>
          </a:p>
          <a:p>
            <a:r>
              <a:rPr lang="en-IN" sz="1300" dirty="0">
                <a:latin typeface="Consolas" panose="020B0609020204030204" pitchFamily="49" charset="0"/>
              </a:rPr>
              <a:t>&lt;p id="demo"&gt;A Paragraph.&lt;/p&gt;</a:t>
            </a:r>
          </a:p>
          <a:p>
            <a:endParaRPr lang="en-IN" sz="1300" dirty="0">
              <a:latin typeface="Consolas" panose="020B0609020204030204" pitchFamily="49" charset="0"/>
            </a:endParaRPr>
          </a:p>
          <a:p>
            <a:r>
              <a:rPr lang="en-IN" sz="1300" dirty="0">
                <a:latin typeface="Consolas" panose="020B0609020204030204" pitchFamily="49" charset="0"/>
              </a:rPr>
              <a:t>&lt;button type="button" onclick</a:t>
            </a:r>
            <a:r>
              <a:rPr lang="en-IN" sz="1300" dirty="0">
                <a:solidFill>
                  <a:srgbClr val="FF0000"/>
                </a:solidFill>
                <a:latin typeface="Consolas" panose="020B0609020204030204" pitchFamily="49" charset="0"/>
              </a:rPr>
              <a:t>="</a:t>
            </a:r>
            <a:r>
              <a:rPr lang="en-IN" sz="1300" dirty="0" err="1">
                <a:solidFill>
                  <a:srgbClr val="FF0000"/>
                </a:solidFill>
                <a:latin typeface="Consolas" panose="020B0609020204030204" pitchFamily="49" charset="0"/>
              </a:rPr>
              <a:t>myFunction</a:t>
            </a:r>
            <a:r>
              <a:rPr lang="en-IN" sz="1300" dirty="0">
                <a:solidFill>
                  <a:srgbClr val="FF0000"/>
                </a:solidFill>
                <a:latin typeface="Consolas" panose="020B0609020204030204" pitchFamily="49" charset="0"/>
              </a:rPr>
              <a:t>()"</a:t>
            </a:r>
            <a:r>
              <a:rPr lang="en-IN" sz="1300" dirty="0">
                <a:latin typeface="Consolas" panose="020B0609020204030204" pitchFamily="49" charset="0"/>
              </a:rPr>
              <a:t>&gt;Try it&lt;/button&gt;</a:t>
            </a:r>
          </a:p>
          <a:p>
            <a:endParaRPr lang="en-IN" sz="1300" dirty="0">
              <a:latin typeface="Consolas" panose="020B0609020204030204" pitchFamily="49" charset="0"/>
            </a:endParaRPr>
          </a:p>
          <a:p>
            <a:r>
              <a:rPr lang="en-IN" sz="1300" b="1" dirty="0">
                <a:solidFill>
                  <a:srgbClr val="7030A0"/>
                </a:solidFill>
                <a:latin typeface="Consolas" panose="020B0609020204030204" pitchFamily="49" charset="0"/>
              </a:rPr>
              <a:t>&lt;script&gt;</a:t>
            </a:r>
          </a:p>
          <a:p>
            <a:r>
              <a:rPr lang="en-IN" sz="1300" b="1" dirty="0">
                <a:solidFill>
                  <a:srgbClr val="7030A0"/>
                </a:solidFill>
                <a:latin typeface="Consolas" panose="020B0609020204030204" pitchFamily="49" charset="0"/>
              </a:rPr>
              <a:t>function </a:t>
            </a:r>
            <a:r>
              <a:rPr lang="en-IN" sz="1300" b="1" dirty="0" err="1">
                <a:solidFill>
                  <a:srgbClr val="7030A0"/>
                </a:solidFill>
                <a:latin typeface="Consolas" panose="020B0609020204030204" pitchFamily="49" charset="0"/>
              </a:rPr>
              <a:t>myFunction</a:t>
            </a:r>
            <a:r>
              <a:rPr lang="en-IN" sz="1300" b="1" dirty="0">
                <a:solidFill>
                  <a:srgbClr val="7030A0"/>
                </a:solidFill>
                <a:latin typeface="Consolas" panose="020B0609020204030204" pitchFamily="49" charset="0"/>
              </a:rPr>
              <a:t>() {</a:t>
            </a:r>
          </a:p>
          <a:p>
            <a:r>
              <a:rPr lang="en-IN" sz="1300" b="1" dirty="0">
                <a:solidFill>
                  <a:srgbClr val="7030A0"/>
                </a:solidFill>
                <a:latin typeface="Consolas" panose="020B0609020204030204" pitchFamily="49" charset="0"/>
              </a:rPr>
              <a:t>  </a:t>
            </a:r>
            <a:r>
              <a:rPr lang="en-IN" sz="1300" b="1" dirty="0" err="1">
                <a:solidFill>
                  <a:srgbClr val="7030A0"/>
                </a:solidFill>
                <a:latin typeface="Consolas" panose="020B0609020204030204" pitchFamily="49" charset="0"/>
              </a:rPr>
              <a:t>document.getElementById</a:t>
            </a:r>
            <a:r>
              <a:rPr lang="en-IN" sz="1300" b="1" dirty="0">
                <a:solidFill>
                  <a:srgbClr val="7030A0"/>
                </a:solidFill>
                <a:latin typeface="Consolas" panose="020B0609020204030204" pitchFamily="49" charset="0"/>
              </a:rPr>
              <a:t>("demo").</a:t>
            </a:r>
            <a:r>
              <a:rPr lang="en-IN" sz="1300" b="1" dirty="0" err="1">
                <a:solidFill>
                  <a:srgbClr val="7030A0"/>
                </a:solidFill>
                <a:latin typeface="Consolas" panose="020B0609020204030204" pitchFamily="49" charset="0"/>
              </a:rPr>
              <a:t>innerHTML</a:t>
            </a:r>
            <a:r>
              <a:rPr lang="en-IN" sz="1300" b="1" dirty="0">
                <a:solidFill>
                  <a:srgbClr val="7030A0"/>
                </a:solidFill>
                <a:latin typeface="Consolas" panose="020B0609020204030204" pitchFamily="49" charset="0"/>
              </a:rPr>
              <a:t> = "Paragraph changed.";</a:t>
            </a:r>
          </a:p>
          <a:p>
            <a:r>
              <a:rPr lang="en-IN" sz="1300" b="1" dirty="0">
                <a:solidFill>
                  <a:srgbClr val="7030A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IN" sz="1300" b="1" dirty="0">
                <a:solidFill>
                  <a:srgbClr val="7030A0"/>
                </a:solidFill>
                <a:latin typeface="Consolas" panose="020B0609020204030204" pitchFamily="49" charset="0"/>
              </a:rPr>
              <a:t>&lt;/script&gt;</a:t>
            </a:r>
          </a:p>
          <a:p>
            <a:endParaRPr lang="en-IN" sz="1300" dirty="0">
              <a:latin typeface="Consolas" panose="020B0609020204030204" pitchFamily="49" charset="0"/>
            </a:endParaRPr>
          </a:p>
          <a:p>
            <a:r>
              <a:rPr lang="en-IN" sz="1300" dirty="0">
                <a:latin typeface="Consolas" panose="020B0609020204030204" pitchFamily="49" charset="0"/>
              </a:rPr>
              <a:t>&lt;/body&gt;</a:t>
            </a:r>
          </a:p>
          <a:p>
            <a:r>
              <a:rPr lang="en-IN" sz="1300" dirty="0">
                <a:latin typeface="Consolas" panose="020B0609020204030204" pitchFamily="49" charset="0"/>
              </a:rPr>
              <a:t>&lt;/html&gt;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44D785-81BE-4968-98D6-CE8C009BB65F}"/>
              </a:ext>
            </a:extLst>
          </p:cNvPr>
          <p:cNvSpPr txBox="1"/>
          <p:nvPr/>
        </p:nvSpPr>
        <p:spPr>
          <a:xfrm>
            <a:off x="6977848" y="1150107"/>
            <a:ext cx="5095783" cy="3788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A JavaScript function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It is a block of JavaScript code, that can be executed when "called" for.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Example: a function can be called when an event occurs, like when the user clicks a button.</a:t>
            </a:r>
          </a:p>
          <a:p>
            <a:pPr lvl="1">
              <a:lnSpc>
                <a:spcPct val="150000"/>
              </a:lnSpc>
            </a:pP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Script is written in the body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4D24CA8-DB68-4299-90E2-85639A106D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25359" r="20267" b="53528"/>
          <a:stretch/>
        </p:blipFill>
        <p:spPr>
          <a:xfrm>
            <a:off x="213805" y="5213351"/>
            <a:ext cx="3625049" cy="144797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9B09168-0253-483C-ACBD-B64CB5C500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 t="25359" r="23617" b="52233"/>
          <a:stretch/>
        </p:blipFill>
        <p:spPr>
          <a:xfrm>
            <a:off x="4845728" y="5168962"/>
            <a:ext cx="3216676" cy="1536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149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FB833-110A-4231-82EA-F52BF99D7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375" y="196678"/>
            <a:ext cx="6281691" cy="771217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chemeClr val="accent1">
                    <a:lumMod val="50000"/>
                  </a:schemeClr>
                </a:solidFill>
              </a:rPr>
              <a:t>Where to write JavaScript code?</a:t>
            </a:r>
            <a:endParaRPr lang="en-IN" sz="3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B16D11-E557-4DE5-9177-C937D578A93C}"/>
              </a:ext>
            </a:extLst>
          </p:cNvPr>
          <p:cNvSpPr txBox="1"/>
          <p:nvPr/>
        </p:nvSpPr>
        <p:spPr>
          <a:xfrm>
            <a:off x="213805" y="967895"/>
            <a:ext cx="6372688" cy="349326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300" dirty="0">
                <a:latin typeface="Consolas" panose="020B0609020204030204" pitchFamily="49" charset="0"/>
              </a:rPr>
              <a:t>&lt;!DOCTYPE html&gt;</a:t>
            </a:r>
          </a:p>
          <a:p>
            <a:r>
              <a:rPr lang="en-IN" sz="1300" dirty="0">
                <a:latin typeface="Consolas" panose="020B0609020204030204" pitchFamily="49" charset="0"/>
              </a:rPr>
              <a:t>&lt;html&gt;</a:t>
            </a:r>
          </a:p>
          <a:p>
            <a:r>
              <a:rPr lang="en-IN" sz="1300" dirty="0">
                <a:latin typeface="Consolas" panose="020B0609020204030204" pitchFamily="49" charset="0"/>
              </a:rPr>
              <a:t>&lt;body&gt;</a:t>
            </a:r>
          </a:p>
          <a:p>
            <a:endParaRPr lang="en-IN" sz="1300" dirty="0">
              <a:latin typeface="Consolas" panose="020B0609020204030204" pitchFamily="49" charset="0"/>
            </a:endParaRPr>
          </a:p>
          <a:p>
            <a:r>
              <a:rPr lang="en-IN" sz="1300" dirty="0">
                <a:latin typeface="Consolas" panose="020B0609020204030204" pitchFamily="49" charset="0"/>
              </a:rPr>
              <a:t>&lt;h2&gt;External JavaScript&lt;/h2&gt;</a:t>
            </a:r>
          </a:p>
          <a:p>
            <a:endParaRPr lang="en-IN" sz="1300" dirty="0">
              <a:latin typeface="Consolas" panose="020B0609020204030204" pitchFamily="49" charset="0"/>
            </a:endParaRPr>
          </a:p>
          <a:p>
            <a:r>
              <a:rPr lang="en-IN" sz="1300" dirty="0">
                <a:latin typeface="Consolas" panose="020B0609020204030204" pitchFamily="49" charset="0"/>
              </a:rPr>
              <a:t>&lt;p id="demo"&gt;A Paragraph.&lt;/p&gt;</a:t>
            </a:r>
          </a:p>
          <a:p>
            <a:endParaRPr lang="en-IN" sz="1300" dirty="0">
              <a:latin typeface="Consolas" panose="020B0609020204030204" pitchFamily="49" charset="0"/>
            </a:endParaRPr>
          </a:p>
          <a:p>
            <a:r>
              <a:rPr lang="en-IN" sz="1300" dirty="0">
                <a:latin typeface="Consolas" panose="020B0609020204030204" pitchFamily="49" charset="0"/>
              </a:rPr>
              <a:t>&lt;button type="button" onclick=</a:t>
            </a:r>
            <a:r>
              <a:rPr lang="en-IN" sz="1300" dirty="0">
                <a:solidFill>
                  <a:srgbClr val="FF0000"/>
                </a:solidFill>
                <a:latin typeface="Consolas" panose="020B0609020204030204" pitchFamily="49" charset="0"/>
              </a:rPr>
              <a:t>"</a:t>
            </a:r>
            <a:r>
              <a:rPr lang="en-IN" sz="1300" dirty="0" err="1">
                <a:solidFill>
                  <a:srgbClr val="FF0000"/>
                </a:solidFill>
                <a:latin typeface="Consolas" panose="020B0609020204030204" pitchFamily="49" charset="0"/>
              </a:rPr>
              <a:t>myFunction</a:t>
            </a:r>
            <a:r>
              <a:rPr lang="en-IN" sz="1300" dirty="0">
                <a:solidFill>
                  <a:srgbClr val="FF0000"/>
                </a:solidFill>
                <a:latin typeface="Consolas" panose="020B0609020204030204" pitchFamily="49" charset="0"/>
              </a:rPr>
              <a:t>()"</a:t>
            </a:r>
            <a:r>
              <a:rPr lang="en-IN" sz="1300" dirty="0">
                <a:latin typeface="Consolas" panose="020B0609020204030204" pitchFamily="49" charset="0"/>
              </a:rPr>
              <a:t>&gt;Try it&lt;/button&gt;</a:t>
            </a:r>
          </a:p>
          <a:p>
            <a:endParaRPr lang="en-IN" sz="1300" dirty="0">
              <a:latin typeface="Consolas" panose="020B0609020204030204" pitchFamily="49" charset="0"/>
            </a:endParaRPr>
          </a:p>
          <a:p>
            <a:r>
              <a:rPr lang="en-IN" sz="1300" dirty="0">
                <a:latin typeface="Consolas" panose="020B0609020204030204" pitchFamily="49" charset="0"/>
              </a:rPr>
              <a:t>&lt;p&gt;This example links to "myScript.js".&lt;/p&gt;</a:t>
            </a:r>
          </a:p>
          <a:p>
            <a:r>
              <a:rPr lang="en-IN" sz="1300" dirty="0">
                <a:latin typeface="Consolas" panose="020B0609020204030204" pitchFamily="49" charset="0"/>
              </a:rPr>
              <a:t>&lt;p&gt;(</a:t>
            </a:r>
            <a:r>
              <a:rPr lang="en-IN" sz="1300" dirty="0" err="1">
                <a:latin typeface="Consolas" panose="020B0609020204030204" pitchFamily="49" charset="0"/>
              </a:rPr>
              <a:t>myFunction</a:t>
            </a:r>
            <a:r>
              <a:rPr lang="en-IN" sz="1300" dirty="0">
                <a:latin typeface="Consolas" panose="020B0609020204030204" pitchFamily="49" charset="0"/>
              </a:rPr>
              <a:t> is stored in "myScript.js")&lt;/p&gt;</a:t>
            </a:r>
          </a:p>
          <a:p>
            <a:endParaRPr lang="en-IN" sz="1300" dirty="0">
              <a:latin typeface="Consolas" panose="020B0609020204030204" pitchFamily="49" charset="0"/>
            </a:endParaRPr>
          </a:p>
          <a:p>
            <a:r>
              <a:rPr lang="en-IN" sz="1300" b="1" dirty="0">
                <a:solidFill>
                  <a:srgbClr val="7030A0"/>
                </a:solidFill>
                <a:latin typeface="Consolas" panose="020B0609020204030204" pitchFamily="49" charset="0"/>
              </a:rPr>
              <a:t>&lt;script </a:t>
            </a:r>
            <a:r>
              <a:rPr lang="en-IN" sz="1300" b="1" dirty="0" err="1">
                <a:solidFill>
                  <a:srgbClr val="7030A0"/>
                </a:solidFill>
                <a:latin typeface="Consolas" panose="020B0609020204030204" pitchFamily="49" charset="0"/>
              </a:rPr>
              <a:t>src</a:t>
            </a:r>
            <a:r>
              <a:rPr lang="en-IN" sz="1300" b="1" dirty="0">
                <a:solidFill>
                  <a:srgbClr val="7030A0"/>
                </a:solidFill>
                <a:latin typeface="Consolas" panose="020B0609020204030204" pitchFamily="49" charset="0"/>
              </a:rPr>
              <a:t>="myScript.js"&gt;&lt;/script&gt;</a:t>
            </a:r>
          </a:p>
          <a:p>
            <a:endParaRPr lang="en-IN" sz="1300" dirty="0">
              <a:latin typeface="Consolas" panose="020B0609020204030204" pitchFamily="49" charset="0"/>
            </a:endParaRPr>
          </a:p>
          <a:p>
            <a:r>
              <a:rPr lang="en-IN" sz="1300" dirty="0">
                <a:latin typeface="Consolas" panose="020B0609020204030204" pitchFamily="49" charset="0"/>
              </a:rPr>
              <a:t>&lt;/body&gt;</a:t>
            </a:r>
          </a:p>
          <a:p>
            <a:r>
              <a:rPr lang="en-IN" sz="1300" dirty="0">
                <a:latin typeface="Consolas" panose="020B0609020204030204" pitchFamily="49" charset="0"/>
              </a:rPr>
              <a:t>&lt;/html&gt;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44D785-81BE-4968-98D6-CE8C009BB65F}"/>
              </a:ext>
            </a:extLst>
          </p:cNvPr>
          <p:cNvSpPr txBox="1"/>
          <p:nvPr/>
        </p:nvSpPr>
        <p:spPr>
          <a:xfrm>
            <a:off x="6818051" y="280621"/>
            <a:ext cx="5095783" cy="45322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External JavaScript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6">
                    <a:lumMod val="50000"/>
                  </a:schemeClr>
                </a:solidFill>
              </a:rPr>
              <a:t>Scripts can also be placed in external files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6">
                    <a:lumMod val="50000"/>
                  </a:schemeClr>
                </a:solidFill>
              </a:rPr>
              <a:t>External scripts are practical when the same code is used in many different web pages.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6">
                    <a:lumMod val="50000"/>
                  </a:schemeClr>
                </a:solidFill>
              </a:rPr>
              <a:t>JavaScript files have the file extension .</a:t>
            </a:r>
            <a:r>
              <a:rPr lang="en-US" sz="1600" dirty="0" err="1">
                <a:solidFill>
                  <a:schemeClr val="accent6">
                    <a:lumMod val="50000"/>
                  </a:schemeClr>
                </a:solidFill>
              </a:rPr>
              <a:t>js</a:t>
            </a:r>
            <a:r>
              <a:rPr lang="en-US" sz="1600" dirty="0">
                <a:solidFill>
                  <a:schemeClr val="accent6">
                    <a:lumMod val="50000"/>
                  </a:schemeClr>
                </a:solidFill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6">
                    <a:lumMod val="50000"/>
                  </a:schemeClr>
                </a:solidFill>
              </a:rPr>
              <a:t>To use an external script, put the name of the script file in the </a:t>
            </a:r>
            <a:r>
              <a:rPr lang="en-US" sz="1600" dirty="0" err="1">
                <a:solidFill>
                  <a:schemeClr val="accent6">
                    <a:lumMod val="50000"/>
                  </a:schemeClr>
                </a:solidFill>
              </a:rPr>
              <a:t>src</a:t>
            </a:r>
            <a:r>
              <a:rPr lang="en-US" sz="1600" dirty="0">
                <a:solidFill>
                  <a:schemeClr val="accent6">
                    <a:lumMod val="50000"/>
                  </a:schemeClr>
                </a:solidFill>
              </a:rPr>
              <a:t> (source) attribute of a &lt;script&gt; tag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6">
                    <a:lumMod val="50000"/>
                  </a:schemeClr>
                </a:solidFill>
              </a:rPr>
              <a:t>You can place an external script reference in &lt;head&gt; or &lt;body&gt; as you like.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6">
                    <a:lumMod val="50000"/>
                  </a:schemeClr>
                </a:solidFill>
              </a:rPr>
              <a:t>The script will behave as if it was located exactly where the &lt;script&gt; tag is located.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6">
                    <a:lumMod val="50000"/>
                  </a:schemeClr>
                </a:solidFill>
              </a:rPr>
              <a:t>External scripts cannot contain &lt;script&gt; tags.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BE4D11-C71E-47C6-85F5-86473EB8109B}"/>
              </a:ext>
            </a:extLst>
          </p:cNvPr>
          <p:cNvSpPr txBox="1"/>
          <p:nvPr/>
        </p:nvSpPr>
        <p:spPr>
          <a:xfrm>
            <a:off x="213805" y="4812887"/>
            <a:ext cx="6372688" cy="107721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2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IN" sz="12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IN" sz="1200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myFunction</a:t>
            </a:r>
            <a:r>
              <a:rPr lang="en-IN" sz="12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  <a:r>
              <a:rPr lang="en-IN" sz="1200" dirty="0"/>
              <a:t/>
            </a:r>
            <a:br>
              <a:rPr lang="en-IN" sz="1200" dirty="0"/>
            </a:br>
            <a:r>
              <a:rPr lang="en-IN" sz="12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1200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document.getElementById</a:t>
            </a:r>
            <a:r>
              <a:rPr lang="en-IN" sz="12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2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"demo"</a:t>
            </a:r>
            <a:r>
              <a:rPr lang="en-IN" sz="12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IN" sz="1200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innerHTML</a:t>
            </a:r>
            <a:r>
              <a:rPr lang="en-IN" sz="12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IN" sz="12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"Paragraph changed."</a:t>
            </a:r>
            <a:r>
              <a:rPr lang="en-IN" sz="12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IN" sz="1200" dirty="0"/>
              <a:t/>
            </a:r>
            <a:br>
              <a:rPr lang="en-IN" sz="1200" dirty="0"/>
            </a:br>
            <a:r>
              <a:rPr lang="en-IN" sz="12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IN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algn="ctr"/>
            <a:r>
              <a:rPr lang="en-IN" sz="1600" b="1" dirty="0">
                <a:solidFill>
                  <a:srgbClr val="C00000"/>
                </a:solidFill>
                <a:latin typeface="Consolas" panose="020B0609020204030204" pitchFamily="49" charset="0"/>
              </a:rPr>
              <a:t>myScript.js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D79B92-2BF6-437A-9641-C38CAEB15B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23935" r="26893" b="46408"/>
          <a:stretch/>
        </p:blipFill>
        <p:spPr>
          <a:xfrm>
            <a:off x="6986726" y="4812887"/>
            <a:ext cx="2817181" cy="203389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E1BA0D2-E7BD-4809-929F-C1A3049A341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 t="25359" r="30971" b="47961"/>
          <a:stretch/>
        </p:blipFill>
        <p:spPr>
          <a:xfrm>
            <a:off x="9871969" y="4812887"/>
            <a:ext cx="2320031" cy="1829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200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8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FB833-110A-4231-82EA-F52BF99D7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71217"/>
          </a:xfrm>
        </p:spPr>
        <p:txBody>
          <a:bodyPr/>
          <a:lstStyle/>
          <a:p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Where to write JavaScript code?</a:t>
            </a:r>
            <a:endParaRPr lang="en-IN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C4445D-40DA-4920-BC95-3CED7C06CE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2790" y="1136342"/>
            <a:ext cx="10515600" cy="5262563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Clr>
                <a:schemeClr val="accent2"/>
              </a:buClr>
              <a:buNone/>
            </a:pPr>
            <a:r>
              <a:rPr lang="en-US" sz="2400" b="1" dirty="0">
                <a:solidFill>
                  <a:schemeClr val="accent2">
                    <a:lumMod val="50000"/>
                  </a:schemeClr>
                </a:solidFill>
              </a:rPr>
              <a:t>External JavaScript</a:t>
            </a:r>
            <a:endParaRPr lang="en-US" sz="2400" dirty="0">
              <a:solidFill>
                <a:schemeClr val="accent1">
                  <a:lumMod val="50000"/>
                </a:schemeClr>
              </a:solidFill>
            </a:endParaRPr>
          </a:p>
          <a:p>
            <a:pPr marL="0" indent="0">
              <a:lnSpc>
                <a:spcPct val="150000"/>
              </a:lnSpc>
              <a:buClr>
                <a:schemeClr val="accent2"/>
              </a:buClr>
              <a:buNone/>
            </a:pPr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Placing scripts in external files has some advantages:</a:t>
            </a:r>
          </a:p>
          <a:p>
            <a:pPr>
              <a:lnSpc>
                <a:spcPct val="150000"/>
              </a:lnSpc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It separates HTML and code</a:t>
            </a:r>
          </a:p>
          <a:p>
            <a:pPr>
              <a:lnSpc>
                <a:spcPct val="150000"/>
              </a:lnSpc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It makes HTML and JavaScript easier to read and maintain</a:t>
            </a:r>
          </a:p>
          <a:p>
            <a:pPr>
              <a:lnSpc>
                <a:spcPct val="150000"/>
              </a:lnSpc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Cached JavaScript files can speed up page loads</a:t>
            </a:r>
          </a:p>
          <a:p>
            <a:pPr marL="0" indent="0">
              <a:lnSpc>
                <a:spcPct val="150000"/>
              </a:lnSpc>
              <a:buClr>
                <a:schemeClr val="accent2"/>
              </a:buClr>
              <a:buNone/>
            </a:pPr>
            <a:endParaRPr lang="en-US" sz="1800" dirty="0">
              <a:solidFill>
                <a:schemeClr val="accent1">
                  <a:lumMod val="50000"/>
                </a:schemeClr>
              </a:solidFill>
            </a:endParaRPr>
          </a:p>
          <a:p>
            <a:pPr marL="0" indent="0">
              <a:lnSpc>
                <a:spcPct val="150000"/>
              </a:lnSpc>
              <a:buClr>
                <a:schemeClr val="accent2"/>
              </a:buClr>
              <a:buNone/>
            </a:pPr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To add several script files to one page  - use several script tags:</a:t>
            </a:r>
          </a:p>
          <a:p>
            <a:pPr marL="0" indent="0">
              <a:lnSpc>
                <a:spcPct val="150000"/>
              </a:lnSpc>
              <a:buClr>
                <a:schemeClr val="accent2"/>
              </a:buClr>
              <a:buNone/>
            </a:pPr>
            <a:r>
              <a:rPr lang="en-IN" sz="16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16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IN" sz="16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IN" sz="1600" b="0" i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IN" sz="16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="myScript1.js"&gt;&lt;</a:t>
            </a:r>
            <a:r>
              <a:rPr lang="en-IN" sz="16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/script</a:t>
            </a:r>
            <a:r>
              <a:rPr lang="en-IN" sz="16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sz="1600" dirty="0"/>
              <a:t/>
            </a:r>
            <a:br>
              <a:rPr lang="en-IN" sz="1600" dirty="0"/>
            </a:br>
            <a:r>
              <a:rPr lang="en-IN" sz="16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16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IN" sz="16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IN" sz="1600" b="0" i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IN" sz="16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="myScript2.js"&gt;&lt;</a:t>
            </a:r>
            <a:r>
              <a:rPr lang="en-IN" sz="16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/script</a:t>
            </a:r>
            <a:r>
              <a:rPr lang="en-IN" sz="16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600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6269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FB833-110A-4231-82EA-F52BF99D7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071" y="160057"/>
            <a:ext cx="6015361" cy="709955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chemeClr val="accent1">
                    <a:lumMod val="50000"/>
                  </a:schemeClr>
                </a:solidFill>
              </a:rPr>
              <a:t>What JavaScript can do? </a:t>
            </a:r>
            <a:endParaRPr lang="en-IN" sz="3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C4445D-40DA-4920-BC95-3CED7C06CE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74493" y="454981"/>
            <a:ext cx="3719003" cy="574675"/>
          </a:xfrm>
        </p:spPr>
        <p:txBody>
          <a:bodyPr>
            <a:normAutofit fontScale="85000" lnSpcReduction="10000"/>
          </a:bodyPr>
          <a:lstStyle/>
          <a:p>
            <a:pPr marL="0" indent="0">
              <a:lnSpc>
                <a:spcPct val="100000"/>
              </a:lnSpc>
              <a:buClr>
                <a:schemeClr val="accent2"/>
              </a:buClr>
              <a:buNone/>
            </a:pPr>
            <a:r>
              <a:rPr lang="en-US" sz="2400" b="1" dirty="0">
                <a:solidFill>
                  <a:schemeClr val="accent2">
                    <a:lumMod val="50000"/>
                  </a:schemeClr>
                </a:solidFill>
              </a:rPr>
              <a:t>  Change HTML Attribute Values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B16D11-E557-4DE5-9177-C937D578A93C}"/>
              </a:ext>
            </a:extLst>
          </p:cNvPr>
          <p:cNvSpPr txBox="1"/>
          <p:nvPr/>
        </p:nvSpPr>
        <p:spPr>
          <a:xfrm>
            <a:off x="267809" y="1126582"/>
            <a:ext cx="11656382" cy="30469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200" dirty="0">
                <a:latin typeface="Consolas" panose="020B0609020204030204" pitchFamily="49" charset="0"/>
              </a:rPr>
              <a:t>&lt;!DOCTYPE html&gt;</a:t>
            </a:r>
          </a:p>
          <a:p>
            <a:r>
              <a:rPr lang="en-IN" sz="1200" dirty="0">
                <a:latin typeface="Consolas" panose="020B0609020204030204" pitchFamily="49" charset="0"/>
              </a:rPr>
              <a:t>&lt;html&gt;</a:t>
            </a:r>
          </a:p>
          <a:p>
            <a:r>
              <a:rPr lang="en-IN" sz="1200" dirty="0">
                <a:latin typeface="Consolas" panose="020B0609020204030204" pitchFamily="49" charset="0"/>
              </a:rPr>
              <a:t>&lt;body&gt;</a:t>
            </a:r>
          </a:p>
          <a:p>
            <a:endParaRPr lang="en-IN" sz="1200" dirty="0">
              <a:latin typeface="Consolas" panose="020B0609020204030204" pitchFamily="49" charset="0"/>
            </a:endParaRPr>
          </a:p>
          <a:p>
            <a:r>
              <a:rPr lang="en-IN" sz="1200" dirty="0">
                <a:latin typeface="Consolas" panose="020B0609020204030204" pitchFamily="49" charset="0"/>
              </a:rPr>
              <a:t>&lt;h2&gt;What Can JavaScript Do?&lt;/h2&gt;</a:t>
            </a:r>
          </a:p>
          <a:p>
            <a:r>
              <a:rPr lang="en-IN" sz="1200" dirty="0">
                <a:latin typeface="Consolas" panose="020B0609020204030204" pitchFamily="49" charset="0"/>
              </a:rPr>
              <a:t>&lt;p&gt;JavaScript can change HTML attribute values.&lt;/p&gt;</a:t>
            </a:r>
          </a:p>
          <a:p>
            <a:r>
              <a:rPr lang="en-IN" sz="1200" dirty="0">
                <a:latin typeface="Consolas" panose="020B0609020204030204" pitchFamily="49" charset="0"/>
              </a:rPr>
              <a:t>&lt;p&gt;In this case JavaScript changes the value of the </a:t>
            </a:r>
            <a:r>
              <a:rPr lang="en-IN" sz="1200" dirty="0" err="1">
                <a:latin typeface="Consolas" panose="020B0609020204030204" pitchFamily="49" charset="0"/>
              </a:rPr>
              <a:t>src</a:t>
            </a:r>
            <a:r>
              <a:rPr lang="en-IN" sz="1200" dirty="0">
                <a:latin typeface="Consolas" panose="020B0609020204030204" pitchFamily="49" charset="0"/>
              </a:rPr>
              <a:t> (source) attribute of an image.&lt;/p&gt;</a:t>
            </a:r>
          </a:p>
          <a:p>
            <a:endParaRPr lang="en-IN" sz="1200" dirty="0">
              <a:latin typeface="Consolas" panose="020B0609020204030204" pitchFamily="49" charset="0"/>
            </a:endParaRPr>
          </a:p>
          <a:p>
            <a:r>
              <a:rPr lang="en-IN" sz="1200" dirty="0">
                <a:latin typeface="Consolas" panose="020B0609020204030204" pitchFamily="49" charset="0"/>
              </a:rPr>
              <a:t>&lt;button onclick=</a:t>
            </a:r>
            <a:r>
              <a:rPr lang="en-IN" sz="1200" dirty="0">
                <a:solidFill>
                  <a:srgbClr val="FF0000"/>
                </a:solidFill>
                <a:latin typeface="Consolas" panose="020B0609020204030204" pitchFamily="49" charset="0"/>
              </a:rPr>
              <a:t>"</a:t>
            </a:r>
            <a:r>
              <a:rPr lang="en-IN" sz="1200" dirty="0" err="1">
                <a:solidFill>
                  <a:srgbClr val="FF0000"/>
                </a:solidFill>
                <a:latin typeface="Consolas" panose="020B0609020204030204" pitchFamily="49" charset="0"/>
              </a:rPr>
              <a:t>document.getElementById</a:t>
            </a:r>
            <a:r>
              <a:rPr lang="en-IN" sz="1200" dirty="0">
                <a:solidFill>
                  <a:srgbClr val="FF0000"/>
                </a:solidFill>
                <a:latin typeface="Consolas" panose="020B0609020204030204" pitchFamily="49" charset="0"/>
              </a:rPr>
              <a:t>('</a:t>
            </a:r>
            <a:r>
              <a:rPr lang="en-IN" sz="1200" dirty="0" err="1">
                <a:solidFill>
                  <a:srgbClr val="FF0000"/>
                </a:solidFill>
                <a:latin typeface="Consolas" panose="020B0609020204030204" pitchFamily="49" charset="0"/>
              </a:rPr>
              <a:t>myImage</a:t>
            </a:r>
            <a:r>
              <a:rPr lang="en-IN" sz="1200" dirty="0">
                <a:solidFill>
                  <a:srgbClr val="FF0000"/>
                </a:solidFill>
                <a:latin typeface="Consolas" panose="020B0609020204030204" pitchFamily="49" charset="0"/>
              </a:rPr>
              <a:t>').</a:t>
            </a:r>
            <a:r>
              <a:rPr lang="en-IN" sz="1200" dirty="0" err="1">
                <a:solidFill>
                  <a:srgbClr val="FF0000"/>
                </a:solidFill>
                <a:latin typeface="Consolas" panose="020B0609020204030204" pitchFamily="49" charset="0"/>
              </a:rPr>
              <a:t>src</a:t>
            </a:r>
            <a:r>
              <a:rPr lang="en-IN" sz="1200" dirty="0">
                <a:solidFill>
                  <a:srgbClr val="FF0000"/>
                </a:solidFill>
                <a:latin typeface="Consolas" panose="020B0609020204030204" pitchFamily="49" charset="0"/>
              </a:rPr>
              <a:t>='pic_bulbon.gif'"</a:t>
            </a:r>
            <a:r>
              <a:rPr lang="en-IN" sz="1200" dirty="0">
                <a:latin typeface="Consolas" panose="020B0609020204030204" pitchFamily="49" charset="0"/>
              </a:rPr>
              <a:t>&gt;Turn on the light&lt;/button&gt;</a:t>
            </a:r>
          </a:p>
          <a:p>
            <a:endParaRPr lang="en-IN" sz="1200" dirty="0">
              <a:latin typeface="Consolas" panose="020B0609020204030204" pitchFamily="49" charset="0"/>
            </a:endParaRPr>
          </a:p>
          <a:p>
            <a:r>
              <a:rPr lang="en-IN" sz="1200" dirty="0">
                <a:latin typeface="Consolas" panose="020B0609020204030204" pitchFamily="49" charset="0"/>
              </a:rPr>
              <a:t>&lt;</a:t>
            </a:r>
            <a:r>
              <a:rPr lang="en-IN" sz="1200" dirty="0" err="1">
                <a:latin typeface="Consolas" panose="020B0609020204030204" pitchFamily="49" charset="0"/>
              </a:rPr>
              <a:t>img</a:t>
            </a:r>
            <a:r>
              <a:rPr lang="en-IN" sz="1200" dirty="0">
                <a:latin typeface="Consolas" panose="020B0609020204030204" pitchFamily="49" charset="0"/>
              </a:rPr>
              <a:t> </a:t>
            </a:r>
            <a:r>
              <a:rPr lang="en-IN" sz="1200" b="1" dirty="0">
                <a:solidFill>
                  <a:schemeClr val="accent5"/>
                </a:solidFill>
                <a:latin typeface="Consolas" panose="020B0609020204030204" pitchFamily="49" charset="0"/>
              </a:rPr>
              <a:t>id="</a:t>
            </a:r>
            <a:r>
              <a:rPr lang="en-IN" sz="1200" b="1" dirty="0" err="1">
                <a:solidFill>
                  <a:schemeClr val="accent5"/>
                </a:solidFill>
                <a:latin typeface="Consolas" panose="020B0609020204030204" pitchFamily="49" charset="0"/>
              </a:rPr>
              <a:t>myImage</a:t>
            </a:r>
            <a:r>
              <a:rPr lang="en-IN" sz="1200" b="1" dirty="0">
                <a:solidFill>
                  <a:schemeClr val="accent5"/>
                </a:solidFill>
                <a:latin typeface="Consolas" panose="020B0609020204030204" pitchFamily="49" charset="0"/>
              </a:rPr>
              <a:t>" </a:t>
            </a:r>
            <a:r>
              <a:rPr lang="en-IN" sz="1200" dirty="0" err="1">
                <a:latin typeface="Consolas" panose="020B0609020204030204" pitchFamily="49" charset="0"/>
              </a:rPr>
              <a:t>src</a:t>
            </a:r>
            <a:r>
              <a:rPr lang="en-IN" sz="1200" dirty="0">
                <a:latin typeface="Consolas" panose="020B0609020204030204" pitchFamily="49" charset="0"/>
              </a:rPr>
              <a:t>="pic_bulboff.gif" style="width:100px"&gt;</a:t>
            </a:r>
          </a:p>
          <a:p>
            <a:endParaRPr lang="en-IN" sz="1200" dirty="0">
              <a:latin typeface="Consolas" panose="020B0609020204030204" pitchFamily="49" charset="0"/>
            </a:endParaRPr>
          </a:p>
          <a:p>
            <a:r>
              <a:rPr lang="en-IN" sz="1200" dirty="0">
                <a:latin typeface="Consolas" panose="020B0609020204030204" pitchFamily="49" charset="0"/>
              </a:rPr>
              <a:t>&lt;button onclick=</a:t>
            </a:r>
            <a:r>
              <a:rPr lang="en-IN" sz="1200" dirty="0">
                <a:solidFill>
                  <a:srgbClr val="FF0000"/>
                </a:solidFill>
                <a:latin typeface="Consolas" panose="020B0609020204030204" pitchFamily="49" charset="0"/>
              </a:rPr>
              <a:t>"</a:t>
            </a:r>
            <a:r>
              <a:rPr lang="en-IN" sz="1200" dirty="0" err="1">
                <a:solidFill>
                  <a:srgbClr val="FF0000"/>
                </a:solidFill>
                <a:latin typeface="Consolas" panose="020B0609020204030204" pitchFamily="49" charset="0"/>
              </a:rPr>
              <a:t>document.getElementById</a:t>
            </a:r>
            <a:r>
              <a:rPr lang="en-IN" sz="1200" dirty="0">
                <a:solidFill>
                  <a:srgbClr val="FF0000"/>
                </a:solidFill>
                <a:latin typeface="Consolas" panose="020B0609020204030204" pitchFamily="49" charset="0"/>
              </a:rPr>
              <a:t>('</a:t>
            </a:r>
            <a:r>
              <a:rPr lang="en-IN" sz="1200" dirty="0" err="1">
                <a:solidFill>
                  <a:srgbClr val="FF0000"/>
                </a:solidFill>
                <a:latin typeface="Consolas" panose="020B0609020204030204" pitchFamily="49" charset="0"/>
              </a:rPr>
              <a:t>myImage</a:t>
            </a:r>
            <a:r>
              <a:rPr lang="en-IN" sz="1200" dirty="0">
                <a:solidFill>
                  <a:srgbClr val="FF0000"/>
                </a:solidFill>
                <a:latin typeface="Consolas" panose="020B0609020204030204" pitchFamily="49" charset="0"/>
              </a:rPr>
              <a:t>').</a:t>
            </a:r>
            <a:r>
              <a:rPr lang="en-IN" sz="1200" dirty="0" err="1">
                <a:solidFill>
                  <a:srgbClr val="FF0000"/>
                </a:solidFill>
                <a:latin typeface="Consolas" panose="020B0609020204030204" pitchFamily="49" charset="0"/>
              </a:rPr>
              <a:t>src</a:t>
            </a:r>
            <a:r>
              <a:rPr lang="en-IN" sz="1200" dirty="0">
                <a:solidFill>
                  <a:srgbClr val="FF0000"/>
                </a:solidFill>
                <a:latin typeface="Consolas" panose="020B0609020204030204" pitchFamily="49" charset="0"/>
              </a:rPr>
              <a:t>='pic_bulboff.gif'"</a:t>
            </a:r>
            <a:r>
              <a:rPr lang="en-IN" sz="1200" dirty="0">
                <a:latin typeface="Consolas" panose="020B0609020204030204" pitchFamily="49" charset="0"/>
              </a:rPr>
              <a:t>&gt;Turn off the light&lt;/button&gt;</a:t>
            </a:r>
          </a:p>
          <a:p>
            <a:endParaRPr lang="en-IN" sz="1200" dirty="0">
              <a:latin typeface="Consolas" panose="020B0609020204030204" pitchFamily="49" charset="0"/>
            </a:endParaRPr>
          </a:p>
          <a:p>
            <a:r>
              <a:rPr lang="en-IN" sz="1200" dirty="0">
                <a:latin typeface="Consolas" panose="020B0609020204030204" pitchFamily="49" charset="0"/>
              </a:rPr>
              <a:t>&lt;/body&gt;</a:t>
            </a:r>
          </a:p>
          <a:p>
            <a:r>
              <a:rPr lang="en-IN" sz="1200" dirty="0">
                <a:latin typeface="Consolas" panose="020B0609020204030204" pitchFamily="49" charset="0"/>
              </a:rPr>
              <a:t>&lt;/html&gt;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B81F6E-9B07-4DA6-8B66-B9C051BBF8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25372" r="12694" b="31963"/>
          <a:stretch/>
        </p:blipFill>
        <p:spPr>
          <a:xfrm>
            <a:off x="267809" y="4173570"/>
            <a:ext cx="4022165" cy="258750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B33EAD7-975B-47B8-9B47-DCBD8FF4AA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 t="25631" r="13641" b="32816"/>
          <a:stretch/>
        </p:blipFill>
        <p:spPr>
          <a:xfrm>
            <a:off x="7081421" y="4173570"/>
            <a:ext cx="4022165" cy="2585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265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FB833-110A-4231-82EA-F52BF99D7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71217"/>
          </a:xfrm>
        </p:spPr>
        <p:txBody>
          <a:bodyPr/>
          <a:lstStyle/>
          <a:p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Where to write JavaScript code?</a:t>
            </a:r>
            <a:endParaRPr lang="en-IN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C4445D-40DA-4920-BC95-3CED7C06CE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2790" y="1136342"/>
            <a:ext cx="10515600" cy="5262563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Clr>
                <a:schemeClr val="accent2"/>
              </a:buClr>
              <a:buNone/>
            </a:pPr>
            <a:r>
              <a:rPr lang="en-US" sz="2400" b="1" dirty="0">
                <a:solidFill>
                  <a:schemeClr val="accent2">
                    <a:lumMod val="50000"/>
                  </a:schemeClr>
                </a:solidFill>
              </a:rPr>
              <a:t>External References</a:t>
            </a:r>
            <a:endParaRPr lang="en-US" sz="2400" dirty="0">
              <a:solidFill>
                <a:schemeClr val="accent1">
                  <a:lumMod val="50000"/>
                </a:schemeClr>
              </a:solidFill>
            </a:endParaRPr>
          </a:p>
          <a:p>
            <a:pPr marL="0" indent="0">
              <a:lnSpc>
                <a:spcPct val="150000"/>
              </a:lnSpc>
              <a:buClr>
                <a:schemeClr val="accent2"/>
              </a:buClr>
              <a:buNone/>
            </a:pPr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An external script can be referenced in 3 different ways:</a:t>
            </a:r>
          </a:p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With a full URL (a full web address)</a:t>
            </a:r>
          </a:p>
          <a:p>
            <a:pPr lvl="1">
              <a:lnSpc>
                <a:spcPct val="150000"/>
              </a:lnSpc>
              <a:buClr>
                <a:schemeClr val="accent2"/>
              </a:buClr>
            </a:pPr>
            <a:r>
              <a:rPr lang="en-US" sz="1400" dirty="0">
                <a:solidFill>
                  <a:schemeClr val="accent1">
                    <a:lumMod val="50000"/>
                  </a:schemeClr>
                </a:solidFill>
              </a:rPr>
              <a:t>Example: </a:t>
            </a:r>
            <a:r>
              <a:rPr lang="en-IN" sz="14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14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IN" sz="14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IN" sz="1400" b="0" i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IN" sz="14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="https://www.w3schools.com/js/myScript.js"&gt;&lt;</a:t>
            </a:r>
            <a:r>
              <a:rPr lang="en-IN" sz="14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/script</a:t>
            </a:r>
            <a:r>
              <a:rPr lang="en-IN" sz="14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400" dirty="0">
              <a:solidFill>
                <a:schemeClr val="accent1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With a file path (like /</a:t>
            </a:r>
            <a:r>
              <a:rPr lang="en-US" sz="1800" dirty="0" err="1">
                <a:solidFill>
                  <a:schemeClr val="accent1">
                    <a:lumMod val="50000"/>
                  </a:schemeClr>
                </a:solidFill>
              </a:rPr>
              <a:t>js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/)</a:t>
            </a:r>
          </a:p>
          <a:p>
            <a:pPr lvl="1">
              <a:lnSpc>
                <a:spcPct val="150000"/>
              </a:lnSpc>
              <a:buClr>
                <a:schemeClr val="accent2"/>
              </a:buClr>
            </a:pPr>
            <a:r>
              <a:rPr lang="en-US" sz="1400" dirty="0">
                <a:solidFill>
                  <a:schemeClr val="accent1">
                    <a:lumMod val="50000"/>
                  </a:schemeClr>
                </a:solidFill>
              </a:rPr>
              <a:t>Example: </a:t>
            </a:r>
            <a:r>
              <a:rPr lang="en-IN" sz="14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14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IN" sz="14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IN" sz="1400" b="0" i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IN" sz="14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="/</a:t>
            </a:r>
            <a:r>
              <a:rPr lang="en-IN" sz="1400" b="0" i="0" dirty="0" err="1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js</a:t>
            </a:r>
            <a:r>
              <a:rPr lang="en-IN" sz="14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/myScript.js"&gt;&lt;</a:t>
            </a:r>
            <a:r>
              <a:rPr lang="en-IN" sz="14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/script</a:t>
            </a:r>
            <a:r>
              <a:rPr lang="en-IN" sz="14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400" dirty="0">
              <a:solidFill>
                <a:schemeClr val="accent1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Without any path</a:t>
            </a:r>
          </a:p>
          <a:p>
            <a:pPr lvl="1">
              <a:lnSpc>
                <a:spcPct val="150000"/>
              </a:lnSpc>
              <a:buClr>
                <a:schemeClr val="accent2"/>
              </a:buClr>
            </a:pPr>
            <a:r>
              <a:rPr lang="en-US" sz="1400" dirty="0">
                <a:solidFill>
                  <a:schemeClr val="accent1">
                    <a:lumMod val="50000"/>
                  </a:schemeClr>
                </a:solidFill>
              </a:rPr>
              <a:t>Example: </a:t>
            </a:r>
            <a:r>
              <a:rPr lang="en-IN" sz="14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14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IN" sz="14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IN" sz="1400" b="0" i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IN" sz="14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="myScript.js"&gt;&lt;</a:t>
            </a:r>
            <a:r>
              <a:rPr lang="en-IN" sz="14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/script</a:t>
            </a:r>
            <a:r>
              <a:rPr lang="en-IN" sz="14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400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5394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FB833-110A-4231-82EA-F52BF99D7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71217"/>
          </a:xfrm>
        </p:spPr>
        <p:txBody>
          <a:bodyPr/>
          <a:lstStyle/>
          <a:p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JavaScript Output</a:t>
            </a:r>
            <a:endParaRPr lang="en-IN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C4445D-40DA-4920-BC95-3CED7C06CE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2790" y="1136342"/>
            <a:ext cx="10515600" cy="5262563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Clr>
                <a:schemeClr val="accent2"/>
              </a:buClr>
              <a:buNone/>
            </a:pPr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JavaScript can "display" data in different ways:</a:t>
            </a:r>
          </a:p>
          <a:p>
            <a:pPr marL="342900" indent="-342900">
              <a:lnSpc>
                <a:spcPct val="150000"/>
              </a:lnSpc>
              <a:buClr>
                <a:schemeClr val="accent2"/>
              </a:buClr>
              <a:buFont typeface="+mj-lt"/>
              <a:buAutoNum type="arabicPeriod"/>
            </a:pPr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Writing into an HTML element, using </a:t>
            </a:r>
            <a:r>
              <a:rPr lang="en-US" sz="1800" dirty="0" err="1">
                <a:solidFill>
                  <a:schemeClr val="accent1">
                    <a:lumMod val="50000"/>
                  </a:schemeClr>
                </a:solidFill>
              </a:rPr>
              <a:t>innerHTML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.</a:t>
            </a:r>
          </a:p>
          <a:p>
            <a:pPr marL="342900" indent="-342900">
              <a:lnSpc>
                <a:spcPct val="150000"/>
              </a:lnSpc>
              <a:buClr>
                <a:schemeClr val="accent2"/>
              </a:buClr>
              <a:buFont typeface="+mj-lt"/>
              <a:buAutoNum type="arabicPeriod"/>
            </a:pPr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Writing into the HTML output using </a:t>
            </a:r>
            <a:r>
              <a:rPr lang="en-US" sz="1800" dirty="0" err="1">
                <a:solidFill>
                  <a:schemeClr val="accent1">
                    <a:lumMod val="50000"/>
                  </a:schemeClr>
                </a:solidFill>
              </a:rPr>
              <a:t>document.write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().</a:t>
            </a:r>
          </a:p>
          <a:p>
            <a:pPr marL="342900" indent="-342900">
              <a:lnSpc>
                <a:spcPct val="150000"/>
              </a:lnSpc>
              <a:buClr>
                <a:schemeClr val="accent2"/>
              </a:buClr>
              <a:buFont typeface="+mj-lt"/>
              <a:buAutoNum type="arabicPeriod"/>
            </a:pPr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Writing into an alert box, using </a:t>
            </a:r>
            <a:r>
              <a:rPr lang="en-US" sz="1800" dirty="0" err="1">
                <a:solidFill>
                  <a:schemeClr val="accent1">
                    <a:lumMod val="50000"/>
                  </a:schemeClr>
                </a:solidFill>
              </a:rPr>
              <a:t>window.alert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().</a:t>
            </a:r>
          </a:p>
          <a:p>
            <a:pPr marL="342900" indent="-342900">
              <a:lnSpc>
                <a:spcPct val="150000"/>
              </a:lnSpc>
              <a:buClr>
                <a:schemeClr val="accent2"/>
              </a:buClr>
              <a:buFont typeface="+mj-lt"/>
              <a:buAutoNum type="arabicPeriod"/>
            </a:pPr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Writing into the browser console, using console.log().</a:t>
            </a:r>
            <a:endParaRPr lang="en-US" sz="1400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6208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FB833-110A-4231-82EA-F52BF99D7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375" y="196678"/>
            <a:ext cx="6281691" cy="771217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chemeClr val="accent1">
                    <a:lumMod val="50000"/>
                  </a:schemeClr>
                </a:solidFill>
              </a:rPr>
              <a:t>JavaScript Output</a:t>
            </a:r>
            <a:endParaRPr lang="en-IN" sz="3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B16D11-E557-4DE5-9177-C937D578A93C}"/>
              </a:ext>
            </a:extLst>
          </p:cNvPr>
          <p:cNvSpPr txBox="1"/>
          <p:nvPr/>
        </p:nvSpPr>
        <p:spPr>
          <a:xfrm>
            <a:off x="213805" y="967895"/>
            <a:ext cx="6372688" cy="332398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14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14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!DOCTYPE</a:t>
            </a:r>
            <a:r>
              <a:rPr lang="en-IN" sz="14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 html</a:t>
            </a:r>
            <a:r>
              <a:rPr lang="en-IN" sz="14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sz="1400" dirty="0"/>
              <a:t/>
            </a:r>
            <a:br>
              <a:rPr lang="en-IN" sz="1400" dirty="0"/>
            </a:br>
            <a:r>
              <a:rPr lang="en-IN" sz="14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14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IN" sz="14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sz="1400" dirty="0"/>
              <a:t/>
            </a:r>
            <a:br>
              <a:rPr lang="en-IN" sz="1400" dirty="0"/>
            </a:br>
            <a:r>
              <a:rPr lang="en-IN" sz="14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14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IN" sz="14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sz="1400" dirty="0"/>
              <a:t/>
            </a:r>
            <a:br>
              <a:rPr lang="en-IN" sz="1400" dirty="0"/>
            </a:br>
            <a:r>
              <a:rPr lang="en-IN" sz="1400" dirty="0"/>
              <a:t/>
            </a:r>
            <a:br>
              <a:rPr lang="en-IN" sz="1400" dirty="0"/>
            </a:br>
            <a:r>
              <a:rPr lang="en-IN" sz="14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14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IN" sz="14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sz="14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My First Web Page</a:t>
            </a:r>
            <a:r>
              <a:rPr lang="en-IN" sz="14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14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/h1</a:t>
            </a:r>
            <a:r>
              <a:rPr lang="en-IN" sz="14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sz="1400" dirty="0"/>
              <a:t/>
            </a:r>
            <a:br>
              <a:rPr lang="en-IN" sz="1400" dirty="0"/>
            </a:br>
            <a:r>
              <a:rPr lang="en-IN" sz="14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14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IN" sz="14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sz="14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My First Paragraph</a:t>
            </a:r>
            <a:r>
              <a:rPr lang="en-IN" sz="14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14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/p</a:t>
            </a:r>
            <a:r>
              <a:rPr lang="en-IN" sz="14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sz="1400" dirty="0"/>
              <a:t/>
            </a:r>
            <a:br>
              <a:rPr lang="en-IN" sz="1400" dirty="0"/>
            </a:br>
            <a:r>
              <a:rPr lang="en-IN" sz="1400" dirty="0"/>
              <a:t/>
            </a:r>
            <a:br>
              <a:rPr lang="en-IN" sz="1400" dirty="0"/>
            </a:br>
            <a:r>
              <a:rPr lang="en-IN" sz="14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14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IN" sz="14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 id</a:t>
            </a:r>
            <a:r>
              <a:rPr lang="en-IN" sz="14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="demo"&gt;&lt;</a:t>
            </a:r>
            <a:r>
              <a:rPr lang="en-IN" sz="14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/p</a:t>
            </a:r>
            <a:r>
              <a:rPr lang="en-IN" sz="14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sz="1400" dirty="0"/>
              <a:t/>
            </a:r>
            <a:br>
              <a:rPr lang="en-IN" sz="1400" dirty="0"/>
            </a:br>
            <a:r>
              <a:rPr lang="en-IN" sz="1400" dirty="0"/>
              <a:t/>
            </a:r>
            <a:br>
              <a:rPr lang="en-IN" sz="1400" dirty="0"/>
            </a:br>
            <a:r>
              <a:rPr lang="en-IN" sz="14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14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IN" sz="14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sz="14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IN" sz="14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IN" sz="1400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document.getElementById</a:t>
            </a:r>
            <a:r>
              <a:rPr lang="en-IN" sz="14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4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"demo"</a:t>
            </a:r>
            <a:r>
              <a:rPr lang="en-IN" sz="14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IN" sz="1400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innerHTML</a:t>
            </a:r>
            <a:r>
              <a:rPr lang="en-IN" sz="14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IN" sz="14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IN" sz="14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+ </a:t>
            </a:r>
            <a:r>
              <a:rPr lang="en-IN" sz="14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IN" sz="14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IN" sz="14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IN" sz="14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14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/script</a:t>
            </a:r>
            <a:r>
              <a:rPr lang="en-IN" sz="14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sz="1400" dirty="0"/>
              <a:t/>
            </a:r>
            <a:br>
              <a:rPr lang="en-IN" sz="1400" dirty="0"/>
            </a:br>
            <a:r>
              <a:rPr lang="en-IN" sz="1400" dirty="0"/>
              <a:t/>
            </a:r>
            <a:br>
              <a:rPr lang="en-IN" sz="1400" dirty="0"/>
            </a:br>
            <a:r>
              <a:rPr lang="en-IN" sz="14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14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/body</a:t>
            </a:r>
            <a:r>
              <a:rPr lang="en-IN" sz="14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sz="1400" dirty="0"/>
              <a:t/>
            </a:r>
            <a:br>
              <a:rPr lang="en-IN" sz="1400" dirty="0"/>
            </a:br>
            <a:r>
              <a:rPr lang="en-IN" sz="14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14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/html</a:t>
            </a:r>
            <a:r>
              <a:rPr lang="en-IN" sz="14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endParaRPr kumimoji="0" lang="en-IN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44D785-81BE-4968-98D6-CE8C009BB65F}"/>
              </a:ext>
            </a:extLst>
          </p:cNvPr>
          <p:cNvSpPr txBox="1"/>
          <p:nvPr/>
        </p:nvSpPr>
        <p:spPr>
          <a:xfrm>
            <a:off x="6977848" y="1150107"/>
            <a:ext cx="5095783" cy="2542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innerHTML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To access an HTML element, JavaScript can use the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70AD47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document.getElementById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(id) method.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id attribute defines the HTML element. The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70AD47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innerHTML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property defines the HTML content: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70AD47">
                  <a:lumMod val="5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CDCEE4-036E-4BE8-BAEB-EF2750D538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25359" r="13786" b="46158"/>
          <a:stretch/>
        </p:blipFill>
        <p:spPr>
          <a:xfrm>
            <a:off x="547456" y="4707964"/>
            <a:ext cx="4415161" cy="1953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664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FB833-110A-4231-82EA-F52BF99D7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375" y="196678"/>
            <a:ext cx="6281691" cy="771217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chemeClr val="accent1">
                    <a:lumMod val="50000"/>
                  </a:schemeClr>
                </a:solidFill>
              </a:rPr>
              <a:t>JavaScript Output</a:t>
            </a:r>
            <a:endParaRPr lang="en-IN" sz="3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B16D11-E557-4DE5-9177-C937D578A93C}"/>
              </a:ext>
            </a:extLst>
          </p:cNvPr>
          <p:cNvSpPr txBox="1"/>
          <p:nvPr/>
        </p:nvSpPr>
        <p:spPr>
          <a:xfrm>
            <a:off x="213805" y="967895"/>
            <a:ext cx="6372688" cy="28931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IN" sz="1400" dirty="0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en-IN" sz="1400" dirty="0">
                <a:solidFill>
                  <a:srgbClr val="A52A2A"/>
                </a:solidFill>
                <a:latin typeface="Consolas" panose="020B0609020204030204" pitchFamily="49" charset="0"/>
              </a:rPr>
              <a:t>!DOCTYPE</a:t>
            </a:r>
            <a:r>
              <a:rPr lang="en-IN" sz="1400" dirty="0">
                <a:solidFill>
                  <a:srgbClr val="FF0000"/>
                </a:solidFill>
                <a:latin typeface="Consolas" panose="020B0609020204030204" pitchFamily="49" charset="0"/>
              </a:rPr>
              <a:t> html</a:t>
            </a:r>
            <a:r>
              <a:rPr lang="en-IN" sz="1400" dirty="0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r>
              <a:rPr lang="en-IN" sz="1400" dirty="0"/>
              <a:t/>
            </a:r>
            <a:br>
              <a:rPr lang="en-IN" sz="1400" dirty="0"/>
            </a:br>
            <a:r>
              <a:rPr lang="en-IN" sz="1400" dirty="0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en-IN" sz="1400" dirty="0">
                <a:solidFill>
                  <a:srgbClr val="A52A2A"/>
                </a:solidFill>
                <a:latin typeface="Consolas" panose="020B0609020204030204" pitchFamily="49" charset="0"/>
              </a:rPr>
              <a:t>html</a:t>
            </a:r>
            <a:r>
              <a:rPr lang="en-IN" sz="1400" dirty="0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r>
              <a:rPr lang="en-IN" sz="1400" dirty="0"/>
              <a:t/>
            </a:r>
            <a:br>
              <a:rPr lang="en-IN" sz="1400" dirty="0"/>
            </a:br>
            <a:r>
              <a:rPr lang="en-IN" sz="1400" dirty="0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en-IN" sz="1400" dirty="0">
                <a:solidFill>
                  <a:srgbClr val="A52A2A"/>
                </a:solidFill>
                <a:latin typeface="Consolas" panose="020B0609020204030204" pitchFamily="49" charset="0"/>
              </a:rPr>
              <a:t>body</a:t>
            </a:r>
            <a:r>
              <a:rPr lang="en-IN" sz="1400" dirty="0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r>
              <a:rPr lang="en-IN" sz="1400" dirty="0"/>
              <a:t/>
            </a:r>
            <a:br>
              <a:rPr lang="en-IN" sz="1400" dirty="0"/>
            </a:br>
            <a:r>
              <a:rPr lang="en-IN" sz="1400" dirty="0"/>
              <a:t/>
            </a:r>
            <a:br>
              <a:rPr lang="en-IN" sz="1400" dirty="0"/>
            </a:br>
            <a:r>
              <a:rPr lang="en-IN" sz="1400" dirty="0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en-IN" sz="1400" dirty="0">
                <a:solidFill>
                  <a:srgbClr val="A52A2A"/>
                </a:solidFill>
                <a:latin typeface="Consolas" panose="020B0609020204030204" pitchFamily="49" charset="0"/>
              </a:rPr>
              <a:t>h1</a:t>
            </a:r>
            <a:r>
              <a:rPr lang="en-IN" sz="1400" dirty="0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r>
              <a:rPr lang="en-IN" sz="1400" dirty="0">
                <a:solidFill>
                  <a:srgbClr val="000000"/>
                </a:solidFill>
                <a:latin typeface="Consolas" panose="020B0609020204030204" pitchFamily="49" charset="0"/>
              </a:rPr>
              <a:t>My First Web Page</a:t>
            </a:r>
            <a:r>
              <a:rPr lang="en-IN" sz="1400" dirty="0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en-IN" sz="1400" dirty="0">
                <a:solidFill>
                  <a:srgbClr val="A52A2A"/>
                </a:solidFill>
                <a:latin typeface="Consolas" panose="020B0609020204030204" pitchFamily="49" charset="0"/>
              </a:rPr>
              <a:t>/h1</a:t>
            </a:r>
            <a:r>
              <a:rPr lang="en-IN" sz="1400" dirty="0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r>
              <a:rPr lang="en-IN" sz="1400" dirty="0"/>
              <a:t/>
            </a:r>
            <a:br>
              <a:rPr lang="en-IN" sz="1400" dirty="0"/>
            </a:br>
            <a:r>
              <a:rPr lang="en-IN" sz="1400" dirty="0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en-IN" sz="1400" dirty="0">
                <a:solidFill>
                  <a:srgbClr val="A52A2A"/>
                </a:solidFill>
                <a:latin typeface="Consolas" panose="020B0609020204030204" pitchFamily="49" charset="0"/>
              </a:rPr>
              <a:t>p</a:t>
            </a:r>
            <a:r>
              <a:rPr lang="en-IN" sz="1400" dirty="0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r>
              <a:rPr lang="en-IN" sz="1400" dirty="0">
                <a:solidFill>
                  <a:srgbClr val="000000"/>
                </a:solidFill>
                <a:latin typeface="Consolas" panose="020B0609020204030204" pitchFamily="49" charset="0"/>
              </a:rPr>
              <a:t>My first paragraph.</a:t>
            </a:r>
            <a:r>
              <a:rPr lang="en-IN" sz="1400" dirty="0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en-IN" sz="1400" dirty="0">
                <a:solidFill>
                  <a:srgbClr val="A52A2A"/>
                </a:solidFill>
                <a:latin typeface="Consolas" panose="020B0609020204030204" pitchFamily="49" charset="0"/>
              </a:rPr>
              <a:t>/p</a:t>
            </a:r>
            <a:r>
              <a:rPr lang="en-IN" sz="1400" dirty="0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r>
              <a:rPr lang="en-IN" sz="1400" dirty="0"/>
              <a:t/>
            </a:r>
            <a:br>
              <a:rPr lang="en-IN" sz="1400" dirty="0"/>
            </a:br>
            <a:r>
              <a:rPr lang="en-IN" sz="1400" dirty="0"/>
              <a:t/>
            </a:r>
            <a:br>
              <a:rPr lang="en-IN" sz="1400" dirty="0"/>
            </a:br>
            <a:r>
              <a:rPr lang="en-IN" sz="1400" dirty="0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en-IN" sz="1400" dirty="0">
                <a:solidFill>
                  <a:srgbClr val="A52A2A"/>
                </a:solidFill>
                <a:latin typeface="Consolas" panose="020B0609020204030204" pitchFamily="49" charset="0"/>
              </a:rPr>
              <a:t>script</a:t>
            </a:r>
            <a:r>
              <a:rPr lang="en-IN" sz="1400" dirty="0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r>
              <a:rPr lang="en-IN" sz="1400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en-IN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IN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document.write</a:t>
            </a:r>
            <a:r>
              <a:rPr lang="en-IN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IN" sz="1400" dirty="0">
                <a:solidFill>
                  <a:srgbClr val="FF0000"/>
                </a:solidFill>
                <a:latin typeface="Consolas" panose="020B0609020204030204" pitchFamily="49" charset="0"/>
              </a:rPr>
              <a:t>5</a:t>
            </a:r>
            <a:r>
              <a:rPr lang="en-IN" sz="1400" dirty="0">
                <a:solidFill>
                  <a:srgbClr val="000000"/>
                </a:solidFill>
                <a:latin typeface="Consolas" panose="020B0609020204030204" pitchFamily="49" charset="0"/>
              </a:rPr>
              <a:t> + </a:t>
            </a:r>
            <a:r>
              <a:rPr lang="en-IN" sz="1400" dirty="0">
                <a:solidFill>
                  <a:srgbClr val="FF0000"/>
                </a:solidFill>
                <a:latin typeface="Consolas" panose="020B0609020204030204" pitchFamily="49" charset="0"/>
              </a:rPr>
              <a:t>6</a:t>
            </a:r>
            <a:r>
              <a:rPr lang="en-IN" sz="1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br>
              <a:rPr lang="en-IN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IN" sz="1400" dirty="0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en-IN" sz="1400" dirty="0">
                <a:solidFill>
                  <a:srgbClr val="A52A2A"/>
                </a:solidFill>
                <a:latin typeface="Consolas" panose="020B0609020204030204" pitchFamily="49" charset="0"/>
              </a:rPr>
              <a:t>/script</a:t>
            </a:r>
            <a:r>
              <a:rPr lang="en-IN" sz="1400" dirty="0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r>
              <a:rPr lang="en-IN" sz="1400" dirty="0"/>
              <a:t/>
            </a:r>
            <a:br>
              <a:rPr lang="en-IN" sz="1400" dirty="0"/>
            </a:br>
            <a:r>
              <a:rPr lang="en-IN" sz="1400" dirty="0"/>
              <a:t/>
            </a:r>
            <a:br>
              <a:rPr lang="en-IN" sz="1400" dirty="0"/>
            </a:br>
            <a:r>
              <a:rPr lang="en-IN" sz="1400" dirty="0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en-IN" sz="1400" dirty="0">
                <a:solidFill>
                  <a:srgbClr val="A52A2A"/>
                </a:solidFill>
                <a:latin typeface="Consolas" panose="020B0609020204030204" pitchFamily="49" charset="0"/>
              </a:rPr>
              <a:t>/body</a:t>
            </a:r>
            <a:r>
              <a:rPr lang="en-IN" sz="1400" dirty="0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r>
              <a:rPr lang="en-IN" sz="1400" dirty="0"/>
              <a:t/>
            </a:r>
            <a:br>
              <a:rPr lang="en-IN" sz="1400" dirty="0"/>
            </a:br>
            <a:r>
              <a:rPr lang="en-IN" sz="1400" dirty="0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en-IN" sz="1400" dirty="0">
                <a:solidFill>
                  <a:srgbClr val="A52A2A"/>
                </a:solidFill>
                <a:latin typeface="Consolas" panose="020B0609020204030204" pitchFamily="49" charset="0"/>
              </a:rPr>
              <a:t>/html</a:t>
            </a:r>
            <a:r>
              <a:rPr lang="en-IN" sz="1400" dirty="0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endParaRPr kumimoji="0" lang="en-IN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44D785-81BE-4968-98D6-CE8C009BB65F}"/>
              </a:ext>
            </a:extLst>
          </p:cNvPr>
          <p:cNvSpPr txBox="1"/>
          <p:nvPr/>
        </p:nvSpPr>
        <p:spPr>
          <a:xfrm>
            <a:off x="6977848" y="1150107"/>
            <a:ext cx="5095783" cy="2126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Document.write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()</a:t>
            </a: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rgbClr val="70AD47">
                    <a:lumMod val="50000"/>
                  </a:srgbClr>
                </a:solidFill>
              </a:rPr>
              <a:t>For testing purposes, it is convenient to use </a:t>
            </a:r>
            <a:r>
              <a:rPr lang="en-US" dirty="0" err="1">
                <a:solidFill>
                  <a:srgbClr val="70AD47">
                    <a:lumMod val="50000"/>
                  </a:srgbClr>
                </a:solidFill>
              </a:rPr>
              <a:t>document.write</a:t>
            </a:r>
            <a:r>
              <a:rPr lang="en-US" dirty="0">
                <a:solidFill>
                  <a:srgbClr val="70AD47">
                    <a:lumMod val="50000"/>
                  </a:srgbClr>
                </a:solidFill>
              </a:rPr>
              <a:t>()</a:t>
            </a: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rgbClr val="70AD47">
                    <a:lumMod val="50000"/>
                  </a:srgbClr>
                </a:solidFill>
              </a:rPr>
              <a:t>Using </a:t>
            </a:r>
            <a:r>
              <a:rPr lang="en-US" dirty="0" err="1">
                <a:solidFill>
                  <a:srgbClr val="70AD47">
                    <a:lumMod val="50000"/>
                  </a:srgbClr>
                </a:solidFill>
              </a:rPr>
              <a:t>document.write</a:t>
            </a:r>
            <a:r>
              <a:rPr lang="en-US" dirty="0">
                <a:solidFill>
                  <a:srgbClr val="70AD47">
                    <a:lumMod val="50000"/>
                  </a:srgbClr>
                </a:solidFill>
              </a:rPr>
              <a:t>() after an HTML document is loaded, will delete all existing HTML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70AD47">
                  <a:lumMod val="5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1699C8C-B2D9-455B-94EE-7B1101D740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25359" b="44725"/>
          <a:stretch/>
        </p:blipFill>
        <p:spPr>
          <a:xfrm>
            <a:off x="358066" y="4375780"/>
            <a:ext cx="6096000" cy="2051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930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FB833-110A-4231-82EA-F52BF99D7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375" y="196678"/>
            <a:ext cx="6281691" cy="771217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chemeClr val="accent1">
                    <a:lumMod val="50000"/>
                  </a:schemeClr>
                </a:solidFill>
              </a:rPr>
              <a:t>JavaScript Output</a:t>
            </a:r>
            <a:endParaRPr lang="en-IN" sz="3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B16D11-E557-4DE5-9177-C937D578A93C}"/>
              </a:ext>
            </a:extLst>
          </p:cNvPr>
          <p:cNvSpPr txBox="1"/>
          <p:nvPr/>
        </p:nvSpPr>
        <p:spPr>
          <a:xfrm>
            <a:off x="213805" y="967895"/>
            <a:ext cx="6372688" cy="267765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1400" dirty="0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en-US" sz="1400" dirty="0">
                <a:solidFill>
                  <a:srgbClr val="A52A2A"/>
                </a:solidFill>
                <a:latin typeface="Consolas" panose="020B0609020204030204" pitchFamily="49" charset="0"/>
              </a:rPr>
              <a:t>!DOCTYPE</a:t>
            </a: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</a:rPr>
              <a:t> html</a:t>
            </a:r>
            <a:r>
              <a:rPr lang="en-US" sz="1400" dirty="0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en-US" sz="1400" dirty="0">
                <a:solidFill>
                  <a:srgbClr val="A52A2A"/>
                </a:solidFill>
                <a:latin typeface="Consolas" panose="020B0609020204030204" pitchFamily="49" charset="0"/>
              </a:rPr>
              <a:t>html</a:t>
            </a:r>
            <a:r>
              <a:rPr lang="en-US" sz="1400" dirty="0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en-US" sz="1400" dirty="0">
                <a:solidFill>
                  <a:srgbClr val="A52A2A"/>
                </a:solidFill>
                <a:latin typeface="Consolas" panose="020B0609020204030204" pitchFamily="49" charset="0"/>
              </a:rPr>
              <a:t>body</a:t>
            </a:r>
            <a:r>
              <a:rPr lang="en-US" sz="1400" dirty="0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en-US" sz="1400" dirty="0">
                <a:solidFill>
                  <a:srgbClr val="A52A2A"/>
                </a:solidFill>
                <a:latin typeface="Consolas" panose="020B0609020204030204" pitchFamily="49" charset="0"/>
              </a:rPr>
              <a:t>h1</a:t>
            </a:r>
            <a:r>
              <a:rPr lang="en-US" sz="1400" dirty="0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My First Web Page</a:t>
            </a:r>
            <a:r>
              <a:rPr lang="en-US" sz="1400" dirty="0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en-US" sz="1400" dirty="0">
                <a:solidFill>
                  <a:srgbClr val="A52A2A"/>
                </a:solidFill>
                <a:latin typeface="Consolas" panose="020B0609020204030204" pitchFamily="49" charset="0"/>
              </a:rPr>
              <a:t>/h1</a:t>
            </a:r>
            <a:r>
              <a:rPr lang="en-US" sz="1400" dirty="0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en-US" sz="1400" dirty="0">
                <a:solidFill>
                  <a:srgbClr val="A52A2A"/>
                </a:solidFill>
                <a:latin typeface="Consolas" panose="020B0609020204030204" pitchFamily="49" charset="0"/>
              </a:rPr>
              <a:t>p</a:t>
            </a:r>
            <a:r>
              <a:rPr lang="en-US" sz="1400" dirty="0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My first paragraph.</a:t>
            </a:r>
            <a:r>
              <a:rPr lang="en-US" sz="1400" dirty="0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en-US" sz="1400" dirty="0">
                <a:solidFill>
                  <a:srgbClr val="A52A2A"/>
                </a:solidFill>
                <a:latin typeface="Consolas" panose="020B0609020204030204" pitchFamily="49" charset="0"/>
              </a:rPr>
              <a:t>/p</a:t>
            </a:r>
            <a:r>
              <a:rPr lang="en-US" sz="1400" dirty="0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en-US" sz="1400" dirty="0">
                <a:solidFill>
                  <a:srgbClr val="A52A2A"/>
                </a:solidFill>
                <a:latin typeface="Consolas" panose="020B0609020204030204" pitchFamily="49" charset="0"/>
              </a:rPr>
              <a:t>button</a:t>
            </a: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</a:rPr>
              <a:t> type</a:t>
            </a:r>
            <a:r>
              <a:rPr lang="en-US" sz="1400" dirty="0">
                <a:solidFill>
                  <a:srgbClr val="0000CD"/>
                </a:solidFill>
                <a:latin typeface="Consolas" panose="020B0609020204030204" pitchFamily="49" charset="0"/>
              </a:rPr>
              <a:t>="button"</a:t>
            </a: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</a:rPr>
              <a:t> onclick</a:t>
            </a:r>
            <a:r>
              <a:rPr lang="en-US" sz="1400" dirty="0">
                <a:solidFill>
                  <a:srgbClr val="0000CD"/>
                </a:solidFill>
                <a:latin typeface="Consolas" panose="020B0609020204030204" pitchFamily="49" charset="0"/>
              </a:rPr>
              <a:t>="</a:t>
            </a:r>
            <a:r>
              <a:rPr lang="en-US" sz="1400" dirty="0" err="1">
                <a:solidFill>
                  <a:srgbClr val="0000CD"/>
                </a:solidFill>
                <a:latin typeface="Consolas" panose="020B0609020204030204" pitchFamily="49" charset="0"/>
              </a:rPr>
              <a:t>document.write</a:t>
            </a:r>
            <a:r>
              <a:rPr lang="en-US" sz="1400" dirty="0">
                <a:solidFill>
                  <a:srgbClr val="0000CD"/>
                </a:solidFill>
                <a:latin typeface="Consolas" panose="020B0609020204030204" pitchFamily="49" charset="0"/>
              </a:rPr>
              <a:t>(5 + 6)"&gt;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Try it</a:t>
            </a:r>
            <a:r>
              <a:rPr lang="en-US" sz="1400" dirty="0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en-US" sz="1400" dirty="0">
                <a:solidFill>
                  <a:srgbClr val="A52A2A"/>
                </a:solidFill>
                <a:latin typeface="Consolas" panose="020B0609020204030204" pitchFamily="49" charset="0"/>
              </a:rPr>
              <a:t>/button</a:t>
            </a:r>
            <a:r>
              <a:rPr lang="en-US" sz="1400" dirty="0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en-US" sz="1400" dirty="0">
                <a:solidFill>
                  <a:srgbClr val="A52A2A"/>
                </a:solidFill>
                <a:latin typeface="Consolas" panose="020B0609020204030204" pitchFamily="49" charset="0"/>
              </a:rPr>
              <a:t>/body</a:t>
            </a:r>
            <a:r>
              <a:rPr lang="en-US" sz="1400" dirty="0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en-US" sz="1400" dirty="0">
                <a:solidFill>
                  <a:srgbClr val="A52A2A"/>
                </a:solidFill>
                <a:latin typeface="Consolas" panose="020B0609020204030204" pitchFamily="49" charset="0"/>
              </a:rPr>
              <a:t>/html</a:t>
            </a:r>
            <a:r>
              <a:rPr lang="en-US" sz="1400" dirty="0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endParaRPr kumimoji="0" lang="en-IN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44D785-81BE-4968-98D6-CE8C009BB65F}"/>
              </a:ext>
            </a:extLst>
          </p:cNvPr>
          <p:cNvSpPr txBox="1"/>
          <p:nvPr/>
        </p:nvSpPr>
        <p:spPr>
          <a:xfrm>
            <a:off x="6977848" y="1150107"/>
            <a:ext cx="5095783" cy="2126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Document.write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()</a:t>
            </a: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rgbClr val="70AD47">
                    <a:lumMod val="50000"/>
                  </a:srgbClr>
                </a:solidFill>
              </a:rPr>
              <a:t>For testing purposes, it is convenient to use </a:t>
            </a:r>
            <a:r>
              <a:rPr lang="en-US" dirty="0" err="1">
                <a:solidFill>
                  <a:srgbClr val="70AD47">
                    <a:lumMod val="50000"/>
                  </a:srgbClr>
                </a:solidFill>
              </a:rPr>
              <a:t>document.write</a:t>
            </a:r>
            <a:r>
              <a:rPr lang="en-US" dirty="0">
                <a:solidFill>
                  <a:srgbClr val="70AD47">
                    <a:lumMod val="50000"/>
                  </a:srgbClr>
                </a:solidFill>
              </a:rPr>
              <a:t>()</a:t>
            </a: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rgbClr val="70AD47">
                    <a:lumMod val="50000"/>
                  </a:srgbClr>
                </a:solidFill>
              </a:rPr>
              <a:t>Using </a:t>
            </a:r>
            <a:r>
              <a:rPr lang="en-US" dirty="0" err="1">
                <a:solidFill>
                  <a:srgbClr val="70AD47">
                    <a:lumMod val="50000"/>
                  </a:srgbClr>
                </a:solidFill>
              </a:rPr>
              <a:t>document.write</a:t>
            </a:r>
            <a:r>
              <a:rPr lang="en-US" dirty="0">
                <a:solidFill>
                  <a:srgbClr val="70AD47">
                    <a:lumMod val="50000"/>
                  </a:srgbClr>
                </a:solidFill>
              </a:rPr>
              <a:t>() after an HTML document is loaded, will delete all existing HTML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70AD47">
                  <a:lumMod val="5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9E8BAEE-38C0-4AD6-9E99-481FF3FF7E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534" t="25359" r="14296" b="46843"/>
          <a:stretch/>
        </p:blipFill>
        <p:spPr>
          <a:xfrm>
            <a:off x="310717" y="4242615"/>
            <a:ext cx="4287915" cy="19064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D112E33-C674-4C04-ADB3-D7CB312BFE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 t="24377" r="30971" b="53199"/>
          <a:stretch/>
        </p:blipFill>
        <p:spPr>
          <a:xfrm>
            <a:off x="5643239" y="4242615"/>
            <a:ext cx="2320031" cy="1537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619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FB833-110A-4231-82EA-F52BF99D7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375" y="196678"/>
            <a:ext cx="6281691" cy="771217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chemeClr val="accent1">
                    <a:lumMod val="50000"/>
                  </a:schemeClr>
                </a:solidFill>
              </a:rPr>
              <a:t>JavaScript Output</a:t>
            </a:r>
            <a:endParaRPr lang="en-IN" sz="3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B16D11-E557-4DE5-9177-C937D578A93C}"/>
              </a:ext>
            </a:extLst>
          </p:cNvPr>
          <p:cNvSpPr txBox="1"/>
          <p:nvPr/>
        </p:nvSpPr>
        <p:spPr>
          <a:xfrm>
            <a:off x="213805" y="967895"/>
            <a:ext cx="6372688" cy="28931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14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14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!DOCTYPE</a:t>
            </a:r>
            <a:r>
              <a:rPr lang="en-IN" sz="14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 html</a:t>
            </a:r>
            <a:r>
              <a:rPr lang="en-IN" sz="14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sz="1400" dirty="0"/>
              <a:t/>
            </a:r>
            <a:br>
              <a:rPr lang="en-IN" sz="1400" dirty="0"/>
            </a:br>
            <a:r>
              <a:rPr lang="en-IN" sz="14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14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IN" sz="14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sz="1400" dirty="0"/>
              <a:t/>
            </a:r>
            <a:br>
              <a:rPr lang="en-IN" sz="1400" dirty="0"/>
            </a:br>
            <a:r>
              <a:rPr lang="en-IN" sz="14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14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IN" sz="14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sz="1400" dirty="0"/>
              <a:t/>
            </a:r>
            <a:br>
              <a:rPr lang="en-IN" sz="1400" dirty="0"/>
            </a:br>
            <a:r>
              <a:rPr lang="en-IN" sz="1400" dirty="0"/>
              <a:t/>
            </a:r>
            <a:br>
              <a:rPr lang="en-IN" sz="1400" dirty="0"/>
            </a:br>
            <a:r>
              <a:rPr lang="en-IN" sz="14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14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IN" sz="14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sz="14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My First Web Page</a:t>
            </a:r>
            <a:r>
              <a:rPr lang="en-IN" sz="14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14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/h1</a:t>
            </a:r>
            <a:r>
              <a:rPr lang="en-IN" sz="14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sz="1400" dirty="0"/>
              <a:t/>
            </a:r>
            <a:br>
              <a:rPr lang="en-IN" sz="1400" dirty="0"/>
            </a:br>
            <a:r>
              <a:rPr lang="en-IN" sz="14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14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IN" sz="14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sz="14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My first paragraph.</a:t>
            </a:r>
            <a:r>
              <a:rPr lang="en-IN" sz="14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14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/p</a:t>
            </a:r>
            <a:r>
              <a:rPr lang="en-IN" sz="14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sz="1400" dirty="0"/>
              <a:t/>
            </a:r>
            <a:br>
              <a:rPr lang="en-IN" sz="1400" dirty="0"/>
            </a:br>
            <a:r>
              <a:rPr lang="en-IN" sz="1400" dirty="0"/>
              <a:t/>
            </a:r>
            <a:br>
              <a:rPr lang="en-IN" sz="1400" dirty="0"/>
            </a:br>
            <a:r>
              <a:rPr lang="en-IN" sz="14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14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IN" sz="14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sz="14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IN" sz="14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IN" sz="1400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window.alert</a:t>
            </a:r>
            <a:r>
              <a:rPr lang="en-IN" sz="14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4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IN" sz="14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+ </a:t>
            </a:r>
            <a:r>
              <a:rPr lang="en-IN" sz="14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IN" sz="14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lang="en-IN" sz="14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IN" sz="14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14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/script</a:t>
            </a:r>
            <a:r>
              <a:rPr lang="en-IN" sz="14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sz="1400" dirty="0"/>
              <a:t/>
            </a:r>
            <a:br>
              <a:rPr lang="en-IN" sz="1400" dirty="0"/>
            </a:br>
            <a:r>
              <a:rPr lang="en-IN" sz="1400" dirty="0"/>
              <a:t/>
            </a:r>
            <a:br>
              <a:rPr lang="en-IN" sz="1400" dirty="0"/>
            </a:br>
            <a:r>
              <a:rPr lang="en-IN" sz="14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14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/body</a:t>
            </a:r>
            <a:r>
              <a:rPr lang="en-IN" sz="14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sz="1400" dirty="0"/>
              <a:t/>
            </a:r>
            <a:br>
              <a:rPr lang="en-IN" sz="1400" dirty="0"/>
            </a:br>
            <a:r>
              <a:rPr lang="en-IN" sz="14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14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/html</a:t>
            </a:r>
            <a:r>
              <a:rPr lang="en-IN" sz="14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endParaRPr kumimoji="0" lang="en-IN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44D785-81BE-4968-98D6-CE8C009BB65F}"/>
              </a:ext>
            </a:extLst>
          </p:cNvPr>
          <p:cNvSpPr txBox="1"/>
          <p:nvPr/>
        </p:nvSpPr>
        <p:spPr>
          <a:xfrm>
            <a:off x="6977848" y="1150107"/>
            <a:ext cx="5095783" cy="4204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windows.a</a:t>
            </a:r>
            <a:r>
              <a:rPr lang="en-US" b="1" dirty="0" err="1">
                <a:solidFill>
                  <a:srgbClr val="C00000"/>
                </a:solidFill>
                <a:latin typeface="Calibri" panose="020F0502020204030204"/>
              </a:rPr>
              <a:t>lert</a:t>
            </a:r>
            <a:r>
              <a:rPr lang="en-US" b="1" dirty="0">
                <a:solidFill>
                  <a:srgbClr val="C00000"/>
                </a:solidFill>
                <a:latin typeface="Calibri" panose="020F0502020204030204"/>
              </a:rPr>
              <a:t>()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70AD47">
                    <a:lumMod val="50000"/>
                  </a:srgbClr>
                </a:solidFill>
              </a:rPr>
              <a:t>We can use an alert box to display data</a:t>
            </a: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70AD47">
                    <a:lumMod val="50000"/>
                  </a:srgbClr>
                </a:solidFill>
              </a:rPr>
              <a:t>We can skip the window keyword.</a:t>
            </a: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70AD47">
                    <a:lumMod val="50000"/>
                  </a:srgbClr>
                </a:solidFill>
              </a:rPr>
              <a:t>In JavaScript, the window object is the global scope object, </a:t>
            </a: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70AD47">
                    <a:lumMod val="50000"/>
                  </a:srgbClr>
                </a:solidFill>
              </a:rPr>
              <a:t>It means that variables, properties, and methods by default belong to the window object. </a:t>
            </a: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70AD47">
                    <a:lumMod val="50000"/>
                  </a:srgbClr>
                </a:solidFill>
              </a:rPr>
              <a:t>This also means that specifying the window keyword is optional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70AD47">
                  <a:lumMod val="5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70AD47">
                  <a:lumMod val="5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6C0DAFC-6D86-40F3-89BB-ABC146CCA3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242" t="7638" r="29806" b="60000"/>
          <a:stretch/>
        </p:blipFill>
        <p:spPr>
          <a:xfrm>
            <a:off x="736846" y="4244754"/>
            <a:ext cx="4261282" cy="2219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148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FB833-110A-4231-82EA-F52BF99D7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375" y="196678"/>
            <a:ext cx="6281691" cy="771217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chemeClr val="accent1">
                    <a:lumMod val="50000"/>
                  </a:schemeClr>
                </a:solidFill>
              </a:rPr>
              <a:t>JavaScript Output</a:t>
            </a:r>
            <a:endParaRPr lang="en-IN" sz="3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B16D11-E557-4DE5-9177-C937D578A93C}"/>
              </a:ext>
            </a:extLst>
          </p:cNvPr>
          <p:cNvSpPr txBox="1"/>
          <p:nvPr/>
        </p:nvSpPr>
        <p:spPr>
          <a:xfrm>
            <a:off x="213805" y="967895"/>
            <a:ext cx="6372688" cy="35394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14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&lt;!DOCTYPE html&gt;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14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&lt;html&gt;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14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&lt;body&gt;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N" sz="1400" b="0" i="0" dirty="0">
              <a:solidFill>
                <a:srgbClr val="0000CD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14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&lt;h2&gt;Activate Debugging&lt;/h2&gt;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N" sz="1400" b="0" i="0" dirty="0">
              <a:solidFill>
                <a:srgbClr val="0000CD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14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&lt;p&gt;F12 on your keyboard will activate debugging.&lt;/p&gt;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14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&lt;p&gt;Then select "Console" in the debugger menu.&lt;/p&gt;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14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&lt;p&gt;Then click Run again.&lt;/p&gt;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N" sz="1400" b="0" i="0" dirty="0">
              <a:solidFill>
                <a:srgbClr val="0000CD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14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&lt;script&gt;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14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console.log(5 + 6);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14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&lt;/script&gt;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N" sz="1400" b="0" i="0" dirty="0">
              <a:solidFill>
                <a:srgbClr val="0000CD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14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&lt;/body&gt;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14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&lt;/html&gt;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44D785-81BE-4968-98D6-CE8C009BB65F}"/>
              </a:ext>
            </a:extLst>
          </p:cNvPr>
          <p:cNvSpPr txBox="1"/>
          <p:nvPr/>
        </p:nvSpPr>
        <p:spPr>
          <a:xfrm>
            <a:off x="6977848" y="1150107"/>
            <a:ext cx="5095783" cy="1711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Console.log</a:t>
            </a:r>
            <a:r>
              <a:rPr lang="en-US" b="1" dirty="0">
                <a:solidFill>
                  <a:srgbClr val="C00000"/>
                </a:solidFill>
                <a:latin typeface="Calibri" panose="020F0502020204030204"/>
              </a:rPr>
              <a:t>()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70AD47">
                    <a:lumMod val="50000"/>
                  </a:srgbClr>
                </a:solidFill>
              </a:rPr>
              <a:t>For debugging purposes, we can call the console.log() method in the browser to display data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70AD47">
                  <a:lumMod val="5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53A1EFA-7B28-4AAD-8A80-5995B0AD3D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184" t="8026" b="55858"/>
          <a:stretch/>
        </p:blipFill>
        <p:spPr>
          <a:xfrm>
            <a:off x="3710125" y="4184453"/>
            <a:ext cx="8268070" cy="2476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57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FB833-110A-4231-82EA-F52BF99D7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375" y="196678"/>
            <a:ext cx="6281691" cy="771217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chemeClr val="accent1">
                    <a:lumMod val="50000"/>
                  </a:schemeClr>
                </a:solidFill>
              </a:rPr>
              <a:t>JavaScript Output</a:t>
            </a:r>
            <a:endParaRPr lang="en-IN" sz="3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B16D11-E557-4DE5-9177-C937D578A93C}"/>
              </a:ext>
            </a:extLst>
          </p:cNvPr>
          <p:cNvSpPr txBox="1"/>
          <p:nvPr/>
        </p:nvSpPr>
        <p:spPr>
          <a:xfrm>
            <a:off x="213805" y="967895"/>
            <a:ext cx="6372688" cy="267765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&lt;!DOCTYPE html&gt;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&lt;html&gt;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&lt;body&gt;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400" b="0" i="0" dirty="0">
              <a:solidFill>
                <a:srgbClr val="0000CD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&lt;h2&gt;The </a:t>
            </a:r>
            <a:r>
              <a:rPr lang="en-US" sz="1400" b="0" i="0" dirty="0" err="1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window.print</a:t>
            </a:r>
            <a:r>
              <a:rPr lang="en-US" sz="14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() Method&lt;/h2&gt;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400" b="0" i="0" dirty="0">
              <a:solidFill>
                <a:srgbClr val="0000CD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&lt;p&gt;Click the button to print the current page.&lt;/p&gt;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400" b="0" i="0" dirty="0">
              <a:solidFill>
                <a:srgbClr val="0000CD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&lt;button onclick="</a:t>
            </a:r>
            <a:r>
              <a:rPr lang="en-US" sz="1400" b="0" i="0" dirty="0" err="1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window.print</a:t>
            </a:r>
            <a:r>
              <a:rPr lang="en-US" sz="14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()"&gt;Print this page&lt;/button&gt;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400" b="0" i="0" dirty="0">
              <a:solidFill>
                <a:srgbClr val="0000CD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&lt;/body&gt;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&lt;/html&gt;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44D785-81BE-4968-98D6-CE8C009BB65F}"/>
              </a:ext>
            </a:extLst>
          </p:cNvPr>
          <p:cNvSpPr txBox="1"/>
          <p:nvPr/>
        </p:nvSpPr>
        <p:spPr>
          <a:xfrm>
            <a:off x="6977848" y="1150107"/>
            <a:ext cx="5095783" cy="3373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windows.</a:t>
            </a:r>
            <a:r>
              <a:rPr lang="en-US" b="1" dirty="0">
                <a:solidFill>
                  <a:srgbClr val="C00000"/>
                </a:solidFill>
                <a:latin typeface="Calibri" panose="020F0502020204030204"/>
              </a:rPr>
              <a:t>print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()</a:t>
            </a: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70AD47">
                    <a:lumMod val="50000"/>
                  </a:srgbClr>
                </a:solidFill>
              </a:rPr>
              <a:t>JavaScript does not have any print object or print methods.</a:t>
            </a: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70AD47">
                    <a:lumMod val="50000"/>
                  </a:srgbClr>
                </a:solidFill>
              </a:rPr>
              <a:t>You cannot access output devices from JavaScript.</a:t>
            </a: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70AD47">
                    <a:lumMod val="50000"/>
                  </a:srgbClr>
                </a:solidFill>
              </a:rPr>
              <a:t>The only exception is that you can call the </a:t>
            </a:r>
            <a:r>
              <a:rPr lang="en-US" dirty="0" err="1">
                <a:solidFill>
                  <a:srgbClr val="70AD47">
                    <a:lumMod val="50000"/>
                  </a:srgbClr>
                </a:solidFill>
              </a:rPr>
              <a:t>window.print</a:t>
            </a:r>
            <a:r>
              <a:rPr lang="en-US" dirty="0">
                <a:solidFill>
                  <a:srgbClr val="70AD47">
                    <a:lumMod val="50000"/>
                  </a:srgbClr>
                </a:solidFill>
              </a:rPr>
              <a:t>() method in the browser to print the content of the current window.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70AD47">
                  <a:lumMod val="5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B39542-4948-4660-8E46-9CF17E4CE6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25359" r="25655" b="46843"/>
          <a:stretch/>
        </p:blipFill>
        <p:spPr>
          <a:xfrm>
            <a:off x="345119" y="4082817"/>
            <a:ext cx="2968101" cy="1906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15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FB833-110A-4231-82EA-F52BF99D7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375" y="196678"/>
            <a:ext cx="6281691" cy="771217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chemeClr val="accent1">
                    <a:lumMod val="50000"/>
                  </a:schemeClr>
                </a:solidFill>
              </a:rPr>
              <a:t>JavaScript Output</a:t>
            </a:r>
            <a:endParaRPr lang="en-IN" sz="3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B16D11-E557-4DE5-9177-C937D578A93C}"/>
              </a:ext>
            </a:extLst>
          </p:cNvPr>
          <p:cNvSpPr txBox="1"/>
          <p:nvPr/>
        </p:nvSpPr>
        <p:spPr>
          <a:xfrm>
            <a:off x="213805" y="967895"/>
            <a:ext cx="6372688" cy="267765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&lt;!DOCTYPE html&gt;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&lt;html&gt;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&lt;body&gt;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400" b="0" i="0" dirty="0">
              <a:solidFill>
                <a:srgbClr val="0000CD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&lt;h2&gt;The </a:t>
            </a:r>
            <a:r>
              <a:rPr lang="en-US" sz="1400" b="0" i="0" dirty="0" err="1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window.print</a:t>
            </a:r>
            <a:r>
              <a:rPr lang="en-US" sz="14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() Method&lt;/h2&gt;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400" b="0" i="0" dirty="0">
              <a:solidFill>
                <a:srgbClr val="0000CD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&lt;p&gt;Click the button to print the current page.&lt;/p&gt;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400" b="0" i="0" dirty="0">
              <a:solidFill>
                <a:srgbClr val="0000CD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&lt;button onclick="</a:t>
            </a:r>
            <a:r>
              <a:rPr lang="en-US" sz="1400" b="0" i="0" dirty="0" err="1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window.print</a:t>
            </a:r>
            <a:r>
              <a:rPr lang="en-US" sz="14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()"&gt;Print this page&lt;/button&gt;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400" b="0" i="0" dirty="0">
              <a:solidFill>
                <a:srgbClr val="0000CD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&lt;/body&gt;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&lt;/html&gt;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44D785-81BE-4968-98D6-CE8C009BB65F}"/>
              </a:ext>
            </a:extLst>
          </p:cNvPr>
          <p:cNvSpPr txBox="1"/>
          <p:nvPr/>
        </p:nvSpPr>
        <p:spPr>
          <a:xfrm>
            <a:off x="6977848" y="1150107"/>
            <a:ext cx="5095783" cy="3373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windows.</a:t>
            </a:r>
            <a:r>
              <a:rPr lang="en-US" b="1" dirty="0">
                <a:solidFill>
                  <a:srgbClr val="C00000"/>
                </a:solidFill>
                <a:latin typeface="Calibri" panose="020F0502020204030204"/>
              </a:rPr>
              <a:t>print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()</a:t>
            </a: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70AD47">
                    <a:lumMod val="50000"/>
                  </a:srgbClr>
                </a:solidFill>
              </a:rPr>
              <a:t>JavaScript does not have any print object or print methods.</a:t>
            </a: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70AD47">
                    <a:lumMod val="50000"/>
                  </a:srgbClr>
                </a:solidFill>
              </a:rPr>
              <a:t>You cannot access output devices from JavaScript.</a:t>
            </a: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70AD47">
                    <a:lumMod val="50000"/>
                  </a:srgbClr>
                </a:solidFill>
              </a:rPr>
              <a:t>The only exception is that you can call the </a:t>
            </a:r>
            <a:r>
              <a:rPr lang="en-US" dirty="0" err="1">
                <a:solidFill>
                  <a:srgbClr val="70AD47">
                    <a:lumMod val="50000"/>
                  </a:srgbClr>
                </a:solidFill>
              </a:rPr>
              <a:t>window.print</a:t>
            </a:r>
            <a:r>
              <a:rPr lang="en-US" dirty="0">
                <a:solidFill>
                  <a:srgbClr val="70AD47">
                    <a:lumMod val="50000"/>
                  </a:srgbClr>
                </a:solidFill>
              </a:rPr>
              <a:t>() method in the browser to print the content of the current window.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70AD47">
                  <a:lumMod val="5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B39542-4948-4660-8E46-9CF17E4CE6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25359" r="25655" b="46843"/>
          <a:stretch/>
        </p:blipFill>
        <p:spPr>
          <a:xfrm>
            <a:off x="345119" y="4082817"/>
            <a:ext cx="2968101" cy="19064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B80CA33-4B29-4973-9D57-A0FA825EF3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475" t="8025" r="15919" b="12668"/>
          <a:stretch/>
        </p:blipFill>
        <p:spPr>
          <a:xfrm>
            <a:off x="2130640" y="550416"/>
            <a:ext cx="8120481" cy="5438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504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1C3DDE-EAF1-4D11-B8CB-7196A6CBA18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Java Script</a:t>
            </a:r>
            <a:endParaRPr lang="en-IN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52CD05-B0A3-4C62-810D-6AD689C731C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Module 2</a:t>
            </a:r>
            <a:endParaRPr lang="en-IN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55775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FB833-110A-4231-82EA-F52BF99D7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What JavaScript can do? </a:t>
            </a:r>
            <a:endParaRPr lang="en-IN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C4445D-40DA-4920-BC95-3CED7C06CE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75535" y="920102"/>
            <a:ext cx="3562350" cy="574675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Clr>
                <a:schemeClr val="accent2"/>
              </a:buClr>
              <a:buNone/>
            </a:pPr>
            <a:r>
              <a:rPr lang="en-US" sz="2400" b="1" dirty="0">
                <a:solidFill>
                  <a:schemeClr val="accent2">
                    <a:lumMod val="50000"/>
                  </a:schemeClr>
                </a:solidFill>
              </a:rPr>
              <a:t>  Change HTML Style (CSS)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B16D11-E557-4DE5-9177-C937D578A93C}"/>
              </a:ext>
            </a:extLst>
          </p:cNvPr>
          <p:cNvSpPr txBox="1"/>
          <p:nvPr/>
        </p:nvSpPr>
        <p:spPr>
          <a:xfrm>
            <a:off x="328472" y="1724912"/>
            <a:ext cx="11656382" cy="267765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400" dirty="0">
                <a:latin typeface="Consolas" panose="020B0609020204030204" pitchFamily="49" charset="0"/>
              </a:rPr>
              <a:t>&lt;!DOCTYPE html&gt;</a:t>
            </a:r>
          </a:p>
          <a:p>
            <a:r>
              <a:rPr lang="en-IN" sz="1400" dirty="0">
                <a:latin typeface="Consolas" panose="020B0609020204030204" pitchFamily="49" charset="0"/>
              </a:rPr>
              <a:t>&lt;html&gt;</a:t>
            </a:r>
          </a:p>
          <a:p>
            <a:r>
              <a:rPr lang="en-IN" sz="1400" dirty="0">
                <a:latin typeface="Consolas" panose="020B0609020204030204" pitchFamily="49" charset="0"/>
              </a:rPr>
              <a:t>&lt;body&gt;</a:t>
            </a:r>
          </a:p>
          <a:p>
            <a:endParaRPr lang="en-IN" sz="1400" dirty="0">
              <a:latin typeface="Consolas" panose="020B0609020204030204" pitchFamily="49" charset="0"/>
            </a:endParaRPr>
          </a:p>
          <a:p>
            <a:r>
              <a:rPr lang="en-IN" sz="1400" dirty="0">
                <a:latin typeface="Consolas" panose="020B0609020204030204" pitchFamily="49" charset="0"/>
              </a:rPr>
              <a:t>&lt;h2&gt;What Can JavaScript Do?&lt;/h2&gt;</a:t>
            </a:r>
          </a:p>
          <a:p>
            <a:endParaRPr lang="en-IN" sz="1400" dirty="0">
              <a:latin typeface="Consolas" panose="020B0609020204030204" pitchFamily="49" charset="0"/>
            </a:endParaRPr>
          </a:p>
          <a:p>
            <a:r>
              <a:rPr lang="en-IN" sz="1400" dirty="0">
                <a:latin typeface="Consolas" panose="020B0609020204030204" pitchFamily="49" charset="0"/>
              </a:rPr>
              <a:t>&lt;p </a:t>
            </a:r>
            <a:r>
              <a:rPr lang="en-IN" sz="1400" dirty="0">
                <a:solidFill>
                  <a:schemeClr val="accent5"/>
                </a:solidFill>
                <a:latin typeface="Consolas" panose="020B0609020204030204" pitchFamily="49" charset="0"/>
              </a:rPr>
              <a:t>id="demo"</a:t>
            </a:r>
            <a:r>
              <a:rPr lang="en-IN" sz="1400" dirty="0">
                <a:latin typeface="Consolas" panose="020B0609020204030204" pitchFamily="49" charset="0"/>
              </a:rPr>
              <a:t>&gt;JavaScript can change the style of an HTML element.&lt;/p&gt;</a:t>
            </a:r>
          </a:p>
          <a:p>
            <a:endParaRPr lang="en-IN" sz="1400" dirty="0">
              <a:latin typeface="Consolas" panose="020B0609020204030204" pitchFamily="49" charset="0"/>
            </a:endParaRPr>
          </a:p>
          <a:p>
            <a:r>
              <a:rPr lang="en-IN" sz="1400" dirty="0">
                <a:latin typeface="Consolas" panose="020B0609020204030204" pitchFamily="49" charset="0"/>
              </a:rPr>
              <a:t>&lt;button type="button" onclick=</a:t>
            </a:r>
            <a:r>
              <a:rPr lang="en-IN" sz="1400" dirty="0">
                <a:solidFill>
                  <a:srgbClr val="FF0000"/>
                </a:solidFill>
                <a:latin typeface="Consolas" panose="020B0609020204030204" pitchFamily="49" charset="0"/>
              </a:rPr>
              <a:t>"</a:t>
            </a:r>
            <a:r>
              <a:rPr lang="en-IN" sz="1400" dirty="0" err="1">
                <a:solidFill>
                  <a:srgbClr val="FF0000"/>
                </a:solidFill>
                <a:latin typeface="Consolas" panose="020B0609020204030204" pitchFamily="49" charset="0"/>
              </a:rPr>
              <a:t>document.getElementById</a:t>
            </a:r>
            <a:r>
              <a:rPr lang="en-IN" sz="1400" dirty="0">
                <a:solidFill>
                  <a:srgbClr val="FF0000"/>
                </a:solidFill>
                <a:latin typeface="Consolas" panose="020B0609020204030204" pitchFamily="49" charset="0"/>
              </a:rPr>
              <a:t>('demo').</a:t>
            </a:r>
            <a:r>
              <a:rPr lang="en-IN" sz="1400" dirty="0" err="1">
                <a:solidFill>
                  <a:srgbClr val="FF0000"/>
                </a:solidFill>
                <a:latin typeface="Consolas" panose="020B0609020204030204" pitchFamily="49" charset="0"/>
              </a:rPr>
              <a:t>style.fontSize</a:t>
            </a:r>
            <a:r>
              <a:rPr lang="en-IN" sz="1400" dirty="0">
                <a:solidFill>
                  <a:srgbClr val="FF0000"/>
                </a:solidFill>
                <a:latin typeface="Consolas" panose="020B0609020204030204" pitchFamily="49" charset="0"/>
              </a:rPr>
              <a:t>='35px'"</a:t>
            </a:r>
            <a:r>
              <a:rPr lang="en-IN" sz="1400" dirty="0">
                <a:latin typeface="Consolas" panose="020B0609020204030204" pitchFamily="49" charset="0"/>
              </a:rPr>
              <a:t>&gt;Click Me!&lt;/button&gt;</a:t>
            </a:r>
          </a:p>
          <a:p>
            <a:endParaRPr lang="en-IN" sz="1400" dirty="0">
              <a:latin typeface="Consolas" panose="020B0609020204030204" pitchFamily="49" charset="0"/>
            </a:endParaRPr>
          </a:p>
          <a:p>
            <a:r>
              <a:rPr lang="en-IN" sz="1400" dirty="0">
                <a:latin typeface="Consolas" panose="020B0609020204030204" pitchFamily="49" charset="0"/>
              </a:rPr>
              <a:t>&lt;/body&gt;</a:t>
            </a:r>
          </a:p>
          <a:p>
            <a:r>
              <a:rPr lang="en-IN" sz="1400" dirty="0">
                <a:latin typeface="Consolas" panose="020B0609020204030204" pitchFamily="49" charset="0"/>
              </a:rPr>
              <a:t>&lt;/html&gt;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13DBF12-11D9-49B6-908E-F4146BCD05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25152" r="5558" b="44207"/>
          <a:stretch/>
        </p:blipFill>
        <p:spPr>
          <a:xfrm>
            <a:off x="328472" y="4632703"/>
            <a:ext cx="5418338" cy="21013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D2EE462-6C13-4DE8-B2F0-D373B84586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 t="24652" r="4545" b="45761"/>
          <a:stretch/>
        </p:blipFill>
        <p:spPr>
          <a:xfrm>
            <a:off x="6442969" y="4632703"/>
            <a:ext cx="5541885" cy="2029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523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8F35C1-717B-4ACF-9DCB-CD5783B90E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Content</a:t>
            </a:r>
            <a:endParaRPr lang="en-IN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C2EB08-91B8-4296-8037-5473B36DCD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JavaScript Errors</a:t>
            </a:r>
          </a:p>
          <a:p>
            <a:r>
              <a:rPr lang="en-US" dirty="0"/>
              <a:t>JavaScript Exception Handling</a:t>
            </a:r>
          </a:p>
          <a:p>
            <a:r>
              <a:rPr lang="en-US" dirty="0"/>
              <a:t>Document Object Model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54352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FB833-110A-4231-82EA-F52BF99D7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71217"/>
          </a:xfrm>
        </p:spPr>
        <p:txBody>
          <a:bodyPr/>
          <a:lstStyle/>
          <a:p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JavaScript Errors</a:t>
            </a:r>
            <a:endParaRPr lang="en-IN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C4445D-40DA-4920-BC95-3CED7C06CE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2790" y="1136342"/>
            <a:ext cx="10515600" cy="5262563"/>
          </a:xfrm>
        </p:spPr>
        <p:txBody>
          <a:bodyPr>
            <a:noAutofit/>
          </a:bodyPr>
          <a:lstStyle/>
          <a:p>
            <a:pPr>
              <a:lnSpc>
                <a:spcPct val="200000"/>
              </a:lnSpc>
              <a:buClr>
                <a:schemeClr val="accent2"/>
              </a:buClr>
            </a:pPr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The try statement lets you test a block of code for errors.</a:t>
            </a:r>
          </a:p>
          <a:p>
            <a:pPr>
              <a:lnSpc>
                <a:spcPct val="200000"/>
              </a:lnSpc>
              <a:buClr>
                <a:schemeClr val="accent2"/>
              </a:buClr>
            </a:pPr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The catch statement lets you handle the error.</a:t>
            </a:r>
          </a:p>
          <a:p>
            <a:pPr>
              <a:lnSpc>
                <a:spcPct val="200000"/>
              </a:lnSpc>
              <a:buClr>
                <a:schemeClr val="accent2"/>
              </a:buClr>
            </a:pPr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The throw statement lets you create custom errors.</a:t>
            </a:r>
          </a:p>
          <a:p>
            <a:pPr>
              <a:lnSpc>
                <a:spcPct val="200000"/>
              </a:lnSpc>
              <a:buClr>
                <a:schemeClr val="accent2"/>
              </a:buClr>
            </a:pPr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The finally statement lets you execute code, after try and catch, regardless of the result.</a:t>
            </a:r>
          </a:p>
        </p:txBody>
      </p:sp>
    </p:spTree>
    <p:extLst>
      <p:ext uri="{BB962C8B-B14F-4D97-AF65-F5344CB8AC3E}">
        <p14:creationId xmlns:p14="http://schemas.microsoft.com/office/powerpoint/2010/main" val="1039625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FB833-110A-4231-82EA-F52BF99D7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192" y="160940"/>
            <a:ext cx="5837808" cy="780094"/>
          </a:xfrm>
        </p:spPr>
        <p:txBody>
          <a:bodyPr/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JavaScript Errors</a:t>
            </a:r>
            <a:endParaRPr lang="en-IN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C4445D-40DA-4920-BC95-3CED7C06CE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89902" y="1207363"/>
            <a:ext cx="4015669" cy="496960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When executing JavaScript code, different errors can occur.</a:t>
            </a:r>
          </a:p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Errors can be coding errors made by the programmer, errors due to wrong input, and other unforeseeable things.</a:t>
            </a:r>
          </a:p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Example</a:t>
            </a:r>
          </a:p>
          <a:p>
            <a:pPr marL="0" indent="0">
              <a:lnSpc>
                <a:spcPct val="150000"/>
              </a:lnSpc>
              <a:buClr>
                <a:schemeClr val="accent2"/>
              </a:buClr>
              <a:buNone/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In this example we misspelled "alert" as "</a:t>
            </a:r>
            <a:r>
              <a:rPr lang="en-US" sz="1600" dirty="0" err="1">
                <a:solidFill>
                  <a:schemeClr val="accent1">
                    <a:lumMod val="50000"/>
                  </a:schemeClr>
                </a:solidFill>
              </a:rPr>
              <a:t>adddlert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" to deliberately produce an error</a:t>
            </a:r>
          </a:p>
          <a:p>
            <a:pPr marL="0" indent="0">
              <a:lnSpc>
                <a:spcPct val="150000"/>
              </a:lnSpc>
              <a:buClr>
                <a:schemeClr val="accent2"/>
              </a:buClr>
              <a:buNone/>
            </a:pPr>
            <a:endParaRPr lang="en-US" sz="1600" dirty="0">
              <a:solidFill>
                <a:schemeClr val="accent1">
                  <a:lumMod val="50000"/>
                </a:schemeClr>
              </a:solidFill>
            </a:endParaRPr>
          </a:p>
          <a:p>
            <a:pPr marL="0" indent="0">
              <a:lnSpc>
                <a:spcPct val="150000"/>
              </a:lnSpc>
              <a:buClr>
                <a:schemeClr val="accent2"/>
              </a:buClr>
              <a:buNone/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JavaScript catches </a:t>
            </a:r>
            <a:r>
              <a:rPr lang="en-US" sz="1600" dirty="0" err="1">
                <a:solidFill>
                  <a:schemeClr val="accent1">
                    <a:lumMod val="50000"/>
                  </a:schemeClr>
                </a:solidFill>
              </a:rPr>
              <a:t>adddlert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 as an error, and executes the catch code to handle it.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911FCF-C4BD-412F-89A4-B4ABBCD09543}"/>
              </a:ext>
            </a:extLst>
          </p:cNvPr>
          <p:cNvSpPr txBox="1"/>
          <p:nvPr/>
        </p:nvSpPr>
        <p:spPr>
          <a:xfrm>
            <a:off x="186429" y="941034"/>
            <a:ext cx="7483878" cy="415498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200" dirty="0">
                <a:latin typeface="Consolas" panose="020B0609020204030204" pitchFamily="49" charset="0"/>
              </a:rPr>
              <a:t>&lt;!DOCTYPE html&gt;</a:t>
            </a:r>
          </a:p>
          <a:p>
            <a:r>
              <a:rPr lang="en-IN" sz="1200" dirty="0">
                <a:latin typeface="Consolas" panose="020B0609020204030204" pitchFamily="49" charset="0"/>
              </a:rPr>
              <a:t>&lt;html&gt;</a:t>
            </a:r>
          </a:p>
          <a:p>
            <a:r>
              <a:rPr lang="en-IN" sz="1200" dirty="0">
                <a:latin typeface="Consolas" panose="020B0609020204030204" pitchFamily="49" charset="0"/>
              </a:rPr>
              <a:t>&lt;body&gt;</a:t>
            </a:r>
          </a:p>
          <a:p>
            <a:endParaRPr lang="en-IN" sz="1200" dirty="0">
              <a:latin typeface="Consolas" panose="020B0609020204030204" pitchFamily="49" charset="0"/>
            </a:endParaRPr>
          </a:p>
          <a:p>
            <a:r>
              <a:rPr lang="en-IN" sz="1200" dirty="0">
                <a:latin typeface="Consolas" panose="020B0609020204030204" pitchFamily="49" charset="0"/>
              </a:rPr>
              <a:t>&lt;h2&gt;JavaScript Error Handling&lt;/h2&gt;</a:t>
            </a:r>
          </a:p>
          <a:p>
            <a:endParaRPr lang="en-IN" sz="1200" dirty="0">
              <a:latin typeface="Consolas" panose="020B0609020204030204" pitchFamily="49" charset="0"/>
            </a:endParaRPr>
          </a:p>
          <a:p>
            <a:r>
              <a:rPr lang="en-IN" sz="1200" dirty="0">
                <a:latin typeface="Consolas" panose="020B0609020204030204" pitchFamily="49" charset="0"/>
              </a:rPr>
              <a:t>&lt;p&gt;This example demonstrates how to use &lt;b&gt;catch&lt;/b&gt; to </a:t>
            </a:r>
            <a:r>
              <a:rPr lang="en-IN" sz="1200" dirty="0" err="1">
                <a:latin typeface="Consolas" panose="020B0609020204030204" pitchFamily="49" charset="0"/>
              </a:rPr>
              <a:t>diplay</a:t>
            </a:r>
            <a:r>
              <a:rPr lang="en-IN" sz="1200" dirty="0">
                <a:latin typeface="Consolas" panose="020B0609020204030204" pitchFamily="49" charset="0"/>
              </a:rPr>
              <a:t> an error.&lt;/p&gt;</a:t>
            </a:r>
          </a:p>
          <a:p>
            <a:endParaRPr lang="en-IN" sz="1200" dirty="0">
              <a:latin typeface="Consolas" panose="020B0609020204030204" pitchFamily="49" charset="0"/>
            </a:endParaRPr>
          </a:p>
          <a:p>
            <a:r>
              <a:rPr lang="en-IN" sz="1200" dirty="0">
                <a:latin typeface="Consolas" panose="020B0609020204030204" pitchFamily="49" charset="0"/>
              </a:rPr>
              <a:t>&lt;p id="demo"&gt;&lt;/p&gt;</a:t>
            </a:r>
          </a:p>
          <a:p>
            <a:endParaRPr lang="en-IN" sz="1200" dirty="0">
              <a:latin typeface="Consolas" panose="020B0609020204030204" pitchFamily="49" charset="0"/>
            </a:endParaRPr>
          </a:p>
          <a:p>
            <a:r>
              <a:rPr lang="en-IN" sz="1200" b="1" dirty="0">
                <a:solidFill>
                  <a:srgbClr val="7030A0"/>
                </a:solidFill>
                <a:latin typeface="Consolas" panose="020B0609020204030204" pitchFamily="49" charset="0"/>
              </a:rPr>
              <a:t>&lt;script&gt;</a:t>
            </a:r>
          </a:p>
          <a:p>
            <a:r>
              <a:rPr lang="en-IN" sz="1200" b="1" dirty="0">
                <a:solidFill>
                  <a:srgbClr val="7030A0"/>
                </a:solidFill>
                <a:latin typeface="Consolas" panose="020B0609020204030204" pitchFamily="49" charset="0"/>
              </a:rPr>
              <a:t>try {</a:t>
            </a:r>
          </a:p>
          <a:p>
            <a:r>
              <a:rPr lang="en-IN" sz="1200" b="1" dirty="0">
                <a:solidFill>
                  <a:srgbClr val="7030A0"/>
                </a:solidFill>
                <a:latin typeface="Consolas" panose="020B0609020204030204" pitchFamily="49" charset="0"/>
              </a:rPr>
              <a:t>  </a:t>
            </a:r>
            <a:r>
              <a:rPr lang="en-IN" sz="1200" b="1" dirty="0" err="1">
                <a:solidFill>
                  <a:srgbClr val="7030A0"/>
                </a:solidFill>
                <a:latin typeface="Consolas" panose="020B0609020204030204" pitchFamily="49" charset="0"/>
              </a:rPr>
              <a:t>adddlert</a:t>
            </a:r>
            <a:r>
              <a:rPr lang="en-IN" sz="1200" b="1" dirty="0">
                <a:solidFill>
                  <a:srgbClr val="7030A0"/>
                </a:solidFill>
                <a:latin typeface="Consolas" panose="020B0609020204030204" pitchFamily="49" charset="0"/>
              </a:rPr>
              <a:t>("Welcome guest!");</a:t>
            </a:r>
          </a:p>
          <a:p>
            <a:r>
              <a:rPr lang="en-IN" sz="1200" b="1" dirty="0">
                <a:solidFill>
                  <a:srgbClr val="7030A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IN" sz="1200" b="1" dirty="0">
                <a:solidFill>
                  <a:srgbClr val="7030A0"/>
                </a:solidFill>
                <a:latin typeface="Consolas" panose="020B0609020204030204" pitchFamily="49" charset="0"/>
              </a:rPr>
              <a:t>catch(err) {</a:t>
            </a:r>
          </a:p>
          <a:p>
            <a:r>
              <a:rPr lang="en-IN" sz="1200" b="1" dirty="0">
                <a:solidFill>
                  <a:srgbClr val="7030A0"/>
                </a:solidFill>
                <a:latin typeface="Consolas" panose="020B0609020204030204" pitchFamily="49" charset="0"/>
              </a:rPr>
              <a:t>  </a:t>
            </a:r>
            <a:r>
              <a:rPr lang="en-IN" sz="1200" b="1" dirty="0" err="1">
                <a:solidFill>
                  <a:srgbClr val="7030A0"/>
                </a:solidFill>
                <a:latin typeface="Consolas" panose="020B0609020204030204" pitchFamily="49" charset="0"/>
              </a:rPr>
              <a:t>document.getElementById</a:t>
            </a:r>
            <a:r>
              <a:rPr lang="en-IN" sz="1200" b="1" dirty="0">
                <a:solidFill>
                  <a:srgbClr val="7030A0"/>
                </a:solidFill>
                <a:latin typeface="Consolas" panose="020B0609020204030204" pitchFamily="49" charset="0"/>
              </a:rPr>
              <a:t>("demo").</a:t>
            </a:r>
            <a:r>
              <a:rPr lang="en-IN" sz="1200" b="1" dirty="0" err="1">
                <a:solidFill>
                  <a:srgbClr val="7030A0"/>
                </a:solidFill>
                <a:latin typeface="Consolas" panose="020B0609020204030204" pitchFamily="49" charset="0"/>
              </a:rPr>
              <a:t>innerHTML</a:t>
            </a:r>
            <a:r>
              <a:rPr lang="en-IN" sz="1200" b="1" dirty="0">
                <a:solidFill>
                  <a:srgbClr val="7030A0"/>
                </a:solidFill>
                <a:latin typeface="Consolas" panose="020B0609020204030204" pitchFamily="49" charset="0"/>
              </a:rPr>
              <a:t> = </a:t>
            </a:r>
            <a:r>
              <a:rPr lang="en-IN" sz="1200" b="1" dirty="0" err="1">
                <a:solidFill>
                  <a:srgbClr val="7030A0"/>
                </a:solidFill>
                <a:latin typeface="Consolas" panose="020B0609020204030204" pitchFamily="49" charset="0"/>
              </a:rPr>
              <a:t>err.message</a:t>
            </a:r>
            <a:r>
              <a:rPr lang="en-IN" sz="1200" b="1" dirty="0">
                <a:solidFill>
                  <a:srgbClr val="7030A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IN" sz="1200" b="1" dirty="0">
                <a:solidFill>
                  <a:srgbClr val="7030A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IN" sz="1200" b="1" dirty="0">
                <a:solidFill>
                  <a:srgbClr val="7030A0"/>
                </a:solidFill>
                <a:latin typeface="Consolas" panose="020B0609020204030204" pitchFamily="49" charset="0"/>
              </a:rPr>
              <a:t>&lt;/script&gt;</a:t>
            </a:r>
          </a:p>
          <a:p>
            <a:endParaRPr lang="en-IN" sz="1200" dirty="0">
              <a:latin typeface="Consolas" panose="020B0609020204030204" pitchFamily="49" charset="0"/>
            </a:endParaRPr>
          </a:p>
          <a:p>
            <a:r>
              <a:rPr lang="en-IN" sz="1200" dirty="0">
                <a:latin typeface="Consolas" panose="020B0609020204030204" pitchFamily="49" charset="0"/>
              </a:rPr>
              <a:t>&lt;/body&gt;</a:t>
            </a:r>
          </a:p>
          <a:p>
            <a:r>
              <a:rPr lang="en-IN" sz="1200" dirty="0">
                <a:latin typeface="Consolas" panose="020B0609020204030204" pitchFamily="49" charset="0"/>
              </a:rPr>
              <a:t>&lt;/html&gt;</a:t>
            </a:r>
          </a:p>
          <a:p>
            <a:endParaRPr lang="en-IN" sz="1200" dirty="0"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440D90D-52D8-4A2E-838C-9843FD053A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25097" r="4684" b="52103"/>
          <a:stretch/>
        </p:blipFill>
        <p:spPr>
          <a:xfrm>
            <a:off x="186429" y="5223368"/>
            <a:ext cx="5524870" cy="1563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278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FB833-110A-4231-82EA-F52BF99D7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192" y="160940"/>
            <a:ext cx="5837808" cy="780094"/>
          </a:xfrm>
        </p:spPr>
        <p:txBody>
          <a:bodyPr/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JavaScript try and catch</a:t>
            </a:r>
            <a:endParaRPr lang="en-IN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C4445D-40DA-4920-BC95-3CED7C06CE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89902" y="1207362"/>
            <a:ext cx="4015669" cy="5579615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The try statement allows you to define a block of code to be tested for errors while it is being executed.</a:t>
            </a:r>
          </a:p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The catch statement allows you to define a block of code to be executed, if an error occurs in the try block.</a:t>
            </a:r>
          </a:p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The JavaScript statements try and catch come in pairs</a:t>
            </a:r>
          </a:p>
          <a:p>
            <a:pPr>
              <a:lnSpc>
                <a:spcPct val="150000"/>
              </a:lnSpc>
              <a:buClr>
                <a:schemeClr val="accent2"/>
              </a:buClr>
            </a:pPr>
            <a:endParaRPr lang="en-US" sz="1600" dirty="0">
              <a:solidFill>
                <a:schemeClr val="accent1">
                  <a:lumMod val="50000"/>
                </a:schemeClr>
              </a:solidFill>
            </a:endParaRPr>
          </a:p>
          <a:p>
            <a:pPr marL="0" indent="0">
              <a:lnSpc>
                <a:spcPct val="120000"/>
              </a:lnSpc>
              <a:buClr>
                <a:schemeClr val="accent2"/>
              </a:buClr>
              <a:buNone/>
            </a:pPr>
            <a:r>
              <a:rPr lang="en-US" sz="1600" dirty="0">
                <a:solidFill>
                  <a:srgbClr val="C00000"/>
                </a:solidFill>
              </a:rPr>
              <a:t>try {</a:t>
            </a:r>
          </a:p>
          <a:p>
            <a:pPr marL="0" indent="0">
              <a:lnSpc>
                <a:spcPct val="120000"/>
              </a:lnSpc>
              <a:buClr>
                <a:schemeClr val="accent2"/>
              </a:buClr>
              <a:buNone/>
            </a:pPr>
            <a:r>
              <a:rPr lang="en-US" sz="1600" dirty="0">
                <a:solidFill>
                  <a:srgbClr val="C00000"/>
                </a:solidFill>
              </a:rPr>
              <a:t>  Block of code to try</a:t>
            </a:r>
          </a:p>
          <a:p>
            <a:pPr marL="0" indent="0">
              <a:lnSpc>
                <a:spcPct val="120000"/>
              </a:lnSpc>
              <a:buClr>
                <a:schemeClr val="accent2"/>
              </a:buClr>
              <a:buNone/>
            </a:pPr>
            <a:r>
              <a:rPr lang="en-US" sz="1600" dirty="0">
                <a:solidFill>
                  <a:srgbClr val="C00000"/>
                </a:solidFill>
              </a:rPr>
              <a:t>}</a:t>
            </a:r>
          </a:p>
          <a:p>
            <a:pPr marL="0" indent="0">
              <a:lnSpc>
                <a:spcPct val="120000"/>
              </a:lnSpc>
              <a:buClr>
                <a:schemeClr val="accent2"/>
              </a:buClr>
              <a:buNone/>
            </a:pPr>
            <a:r>
              <a:rPr lang="en-US" sz="1600" dirty="0">
                <a:solidFill>
                  <a:srgbClr val="C00000"/>
                </a:solidFill>
              </a:rPr>
              <a:t>catch(err) {</a:t>
            </a:r>
          </a:p>
          <a:p>
            <a:pPr marL="0" indent="0">
              <a:lnSpc>
                <a:spcPct val="120000"/>
              </a:lnSpc>
              <a:buClr>
                <a:schemeClr val="accent2"/>
              </a:buClr>
              <a:buNone/>
            </a:pPr>
            <a:r>
              <a:rPr lang="en-US" sz="1600" dirty="0">
                <a:solidFill>
                  <a:srgbClr val="C00000"/>
                </a:solidFill>
              </a:rPr>
              <a:t>  Block of code to handle errors</a:t>
            </a:r>
          </a:p>
          <a:p>
            <a:pPr marL="0" indent="0">
              <a:lnSpc>
                <a:spcPct val="120000"/>
              </a:lnSpc>
              <a:buClr>
                <a:schemeClr val="accent2"/>
              </a:buClr>
              <a:buNone/>
            </a:pPr>
            <a:r>
              <a:rPr lang="en-US" sz="1600" dirty="0">
                <a:solidFill>
                  <a:srgbClr val="C00000"/>
                </a:solidFill>
              </a:rPr>
              <a:t>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911FCF-C4BD-412F-89A4-B4ABBCD09543}"/>
              </a:ext>
            </a:extLst>
          </p:cNvPr>
          <p:cNvSpPr txBox="1"/>
          <p:nvPr/>
        </p:nvSpPr>
        <p:spPr>
          <a:xfrm>
            <a:off x="186429" y="941034"/>
            <a:ext cx="7483878" cy="415498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200" dirty="0">
                <a:latin typeface="Consolas" panose="020B0609020204030204" pitchFamily="49" charset="0"/>
              </a:rPr>
              <a:t>&lt;!DOCTYPE html&gt;</a:t>
            </a:r>
          </a:p>
          <a:p>
            <a:r>
              <a:rPr lang="en-IN" sz="1200" dirty="0">
                <a:latin typeface="Consolas" panose="020B0609020204030204" pitchFamily="49" charset="0"/>
              </a:rPr>
              <a:t>&lt;html&gt;</a:t>
            </a:r>
          </a:p>
          <a:p>
            <a:r>
              <a:rPr lang="en-IN" sz="1200" dirty="0">
                <a:latin typeface="Consolas" panose="020B0609020204030204" pitchFamily="49" charset="0"/>
              </a:rPr>
              <a:t>&lt;body&gt;</a:t>
            </a:r>
          </a:p>
          <a:p>
            <a:endParaRPr lang="en-IN" sz="1200" dirty="0">
              <a:latin typeface="Consolas" panose="020B0609020204030204" pitchFamily="49" charset="0"/>
            </a:endParaRPr>
          </a:p>
          <a:p>
            <a:r>
              <a:rPr lang="en-IN" sz="1200" dirty="0">
                <a:latin typeface="Consolas" panose="020B0609020204030204" pitchFamily="49" charset="0"/>
              </a:rPr>
              <a:t>&lt;h2&gt;JavaScript Error Handling&lt;/h2&gt;</a:t>
            </a:r>
          </a:p>
          <a:p>
            <a:endParaRPr lang="en-IN" sz="1200" dirty="0">
              <a:latin typeface="Consolas" panose="020B0609020204030204" pitchFamily="49" charset="0"/>
            </a:endParaRPr>
          </a:p>
          <a:p>
            <a:r>
              <a:rPr lang="en-IN" sz="1200" dirty="0">
                <a:latin typeface="Consolas" panose="020B0609020204030204" pitchFamily="49" charset="0"/>
              </a:rPr>
              <a:t>&lt;p&gt;This example demonstrates how to use &lt;b&gt;catch&lt;/b&gt; to </a:t>
            </a:r>
            <a:r>
              <a:rPr lang="en-IN" sz="1200" dirty="0" err="1">
                <a:latin typeface="Consolas" panose="020B0609020204030204" pitchFamily="49" charset="0"/>
              </a:rPr>
              <a:t>diplay</a:t>
            </a:r>
            <a:r>
              <a:rPr lang="en-IN" sz="1200" dirty="0">
                <a:latin typeface="Consolas" panose="020B0609020204030204" pitchFamily="49" charset="0"/>
              </a:rPr>
              <a:t> an error.&lt;/p&gt;</a:t>
            </a:r>
          </a:p>
          <a:p>
            <a:endParaRPr lang="en-IN" sz="1200" dirty="0">
              <a:latin typeface="Consolas" panose="020B0609020204030204" pitchFamily="49" charset="0"/>
            </a:endParaRPr>
          </a:p>
          <a:p>
            <a:r>
              <a:rPr lang="en-IN" sz="1200" dirty="0">
                <a:latin typeface="Consolas" panose="020B0609020204030204" pitchFamily="49" charset="0"/>
              </a:rPr>
              <a:t>&lt;p id="demo"&gt;&lt;/p&gt;</a:t>
            </a:r>
          </a:p>
          <a:p>
            <a:endParaRPr lang="en-IN" sz="1200" dirty="0">
              <a:latin typeface="Consolas" panose="020B0609020204030204" pitchFamily="49" charset="0"/>
            </a:endParaRPr>
          </a:p>
          <a:p>
            <a:r>
              <a:rPr lang="en-IN" sz="1200" b="1" dirty="0">
                <a:solidFill>
                  <a:srgbClr val="7030A0"/>
                </a:solidFill>
                <a:latin typeface="Consolas" panose="020B0609020204030204" pitchFamily="49" charset="0"/>
              </a:rPr>
              <a:t>&lt;script&gt;</a:t>
            </a:r>
          </a:p>
          <a:p>
            <a:r>
              <a:rPr lang="en-IN" sz="1200" b="1" dirty="0">
                <a:solidFill>
                  <a:srgbClr val="7030A0"/>
                </a:solidFill>
                <a:latin typeface="Consolas" panose="020B0609020204030204" pitchFamily="49" charset="0"/>
              </a:rPr>
              <a:t>try {</a:t>
            </a:r>
          </a:p>
          <a:p>
            <a:r>
              <a:rPr lang="en-IN" sz="1200" b="1" dirty="0">
                <a:solidFill>
                  <a:srgbClr val="7030A0"/>
                </a:solidFill>
                <a:latin typeface="Consolas" panose="020B0609020204030204" pitchFamily="49" charset="0"/>
              </a:rPr>
              <a:t>  </a:t>
            </a:r>
            <a:r>
              <a:rPr lang="en-IN" sz="1200" b="1" dirty="0" err="1">
                <a:solidFill>
                  <a:srgbClr val="7030A0"/>
                </a:solidFill>
                <a:latin typeface="Consolas" panose="020B0609020204030204" pitchFamily="49" charset="0"/>
              </a:rPr>
              <a:t>adddlert</a:t>
            </a:r>
            <a:r>
              <a:rPr lang="en-IN" sz="1200" b="1" dirty="0">
                <a:solidFill>
                  <a:srgbClr val="7030A0"/>
                </a:solidFill>
                <a:latin typeface="Consolas" panose="020B0609020204030204" pitchFamily="49" charset="0"/>
              </a:rPr>
              <a:t>("Welcome guest!");</a:t>
            </a:r>
          </a:p>
          <a:p>
            <a:r>
              <a:rPr lang="en-IN" sz="1200" b="1" dirty="0">
                <a:solidFill>
                  <a:srgbClr val="7030A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IN" sz="1200" b="1" dirty="0">
                <a:solidFill>
                  <a:srgbClr val="7030A0"/>
                </a:solidFill>
                <a:latin typeface="Consolas" panose="020B0609020204030204" pitchFamily="49" charset="0"/>
              </a:rPr>
              <a:t>catch(err) {</a:t>
            </a:r>
          </a:p>
          <a:p>
            <a:r>
              <a:rPr lang="en-IN" sz="1200" b="1" dirty="0">
                <a:solidFill>
                  <a:srgbClr val="7030A0"/>
                </a:solidFill>
                <a:latin typeface="Consolas" panose="020B0609020204030204" pitchFamily="49" charset="0"/>
              </a:rPr>
              <a:t>  </a:t>
            </a:r>
            <a:r>
              <a:rPr lang="en-IN" sz="1200" b="1" dirty="0" err="1">
                <a:solidFill>
                  <a:srgbClr val="7030A0"/>
                </a:solidFill>
                <a:latin typeface="Consolas" panose="020B0609020204030204" pitchFamily="49" charset="0"/>
              </a:rPr>
              <a:t>document.getElementById</a:t>
            </a:r>
            <a:r>
              <a:rPr lang="en-IN" sz="1200" b="1" dirty="0">
                <a:solidFill>
                  <a:srgbClr val="7030A0"/>
                </a:solidFill>
                <a:latin typeface="Consolas" panose="020B0609020204030204" pitchFamily="49" charset="0"/>
              </a:rPr>
              <a:t>("demo").</a:t>
            </a:r>
            <a:r>
              <a:rPr lang="en-IN" sz="1200" b="1" dirty="0" err="1">
                <a:solidFill>
                  <a:srgbClr val="7030A0"/>
                </a:solidFill>
                <a:latin typeface="Consolas" panose="020B0609020204030204" pitchFamily="49" charset="0"/>
              </a:rPr>
              <a:t>innerHTML</a:t>
            </a:r>
            <a:r>
              <a:rPr lang="en-IN" sz="1200" b="1" dirty="0">
                <a:solidFill>
                  <a:srgbClr val="7030A0"/>
                </a:solidFill>
                <a:latin typeface="Consolas" panose="020B0609020204030204" pitchFamily="49" charset="0"/>
              </a:rPr>
              <a:t> = </a:t>
            </a:r>
            <a:r>
              <a:rPr lang="en-IN" sz="1200" b="1" dirty="0" err="1">
                <a:solidFill>
                  <a:srgbClr val="7030A0"/>
                </a:solidFill>
                <a:latin typeface="Consolas" panose="020B0609020204030204" pitchFamily="49" charset="0"/>
              </a:rPr>
              <a:t>err.message</a:t>
            </a:r>
            <a:r>
              <a:rPr lang="en-IN" sz="1200" b="1" dirty="0">
                <a:solidFill>
                  <a:srgbClr val="7030A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IN" sz="1200" b="1" dirty="0">
                <a:solidFill>
                  <a:srgbClr val="7030A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IN" sz="1200" b="1" dirty="0">
                <a:solidFill>
                  <a:srgbClr val="7030A0"/>
                </a:solidFill>
                <a:latin typeface="Consolas" panose="020B0609020204030204" pitchFamily="49" charset="0"/>
              </a:rPr>
              <a:t>&lt;/script&gt;</a:t>
            </a:r>
          </a:p>
          <a:p>
            <a:endParaRPr lang="en-IN" sz="1200" dirty="0">
              <a:latin typeface="Consolas" panose="020B0609020204030204" pitchFamily="49" charset="0"/>
            </a:endParaRPr>
          </a:p>
          <a:p>
            <a:r>
              <a:rPr lang="en-IN" sz="1200" dirty="0">
                <a:latin typeface="Consolas" panose="020B0609020204030204" pitchFamily="49" charset="0"/>
              </a:rPr>
              <a:t>&lt;/body&gt;</a:t>
            </a:r>
          </a:p>
          <a:p>
            <a:r>
              <a:rPr lang="en-IN" sz="1200" dirty="0">
                <a:latin typeface="Consolas" panose="020B0609020204030204" pitchFamily="49" charset="0"/>
              </a:rPr>
              <a:t>&lt;/html&gt;</a:t>
            </a:r>
          </a:p>
          <a:p>
            <a:endParaRPr lang="en-IN" sz="1200" dirty="0"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440D90D-52D8-4A2E-838C-9843FD053A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25097" r="4684" b="52103"/>
          <a:stretch/>
        </p:blipFill>
        <p:spPr>
          <a:xfrm>
            <a:off x="186429" y="5223368"/>
            <a:ext cx="5524870" cy="1563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950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FB833-110A-4231-82EA-F52BF99D7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71217"/>
          </a:xfrm>
        </p:spPr>
        <p:txBody>
          <a:bodyPr/>
          <a:lstStyle/>
          <a:p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JavaScript Throws Errors</a:t>
            </a:r>
            <a:endParaRPr lang="en-IN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C4445D-40DA-4920-BC95-3CED7C06CE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2790" y="992180"/>
            <a:ext cx="10515600" cy="5674454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When an error occurs, JavaScript will normally stop and generate an error message.</a:t>
            </a:r>
          </a:p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The technical term for this is: </a:t>
            </a:r>
            <a:r>
              <a:rPr lang="en-US" sz="1600" b="1" dirty="0">
                <a:solidFill>
                  <a:schemeClr val="accent1">
                    <a:lumMod val="50000"/>
                  </a:schemeClr>
                </a:solidFill>
              </a:rPr>
              <a:t>JavaScript will throw an exception (throw an error).</a:t>
            </a:r>
          </a:p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JavaScript will actually create an Error object with two properties: </a:t>
            </a:r>
          </a:p>
          <a:p>
            <a:pPr lvl="1">
              <a:lnSpc>
                <a:spcPct val="150000"/>
              </a:lnSpc>
              <a:buClr>
                <a:schemeClr val="accent2"/>
              </a:buClr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name</a:t>
            </a:r>
          </a:p>
          <a:p>
            <a:pPr lvl="1">
              <a:lnSpc>
                <a:spcPct val="150000"/>
              </a:lnSpc>
              <a:buClr>
                <a:schemeClr val="accent2"/>
              </a:buClr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message.</a:t>
            </a:r>
          </a:p>
          <a:p>
            <a:pPr marL="0" indent="0">
              <a:lnSpc>
                <a:spcPct val="150000"/>
              </a:lnSpc>
              <a:buClr>
                <a:schemeClr val="accent2"/>
              </a:buClr>
              <a:buNone/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The throw Statement</a:t>
            </a:r>
          </a:p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The throw statement allows you to create a custom error.</a:t>
            </a:r>
          </a:p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Technically you can throw an exception (throw an error).</a:t>
            </a:r>
          </a:p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The exception can be a JavaScript String, a Number, a Boolean or an Object:</a:t>
            </a:r>
          </a:p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throw "Too big";    // throw a text</a:t>
            </a:r>
          </a:p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throw 500;          // throw a number</a:t>
            </a:r>
          </a:p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If you use throw together with try and catch, you can control program flow and generate custom error messages.</a:t>
            </a:r>
          </a:p>
        </p:txBody>
      </p:sp>
    </p:spTree>
    <p:extLst>
      <p:ext uri="{BB962C8B-B14F-4D97-AF65-F5344CB8AC3E}">
        <p14:creationId xmlns:p14="http://schemas.microsoft.com/office/powerpoint/2010/main" val="1890627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FB833-110A-4231-82EA-F52BF99D7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71217"/>
          </a:xfrm>
        </p:spPr>
        <p:txBody>
          <a:bodyPr/>
          <a:lstStyle/>
          <a:p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The throw Statement</a:t>
            </a:r>
            <a:endParaRPr lang="en-IN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C4445D-40DA-4920-BC95-3CED7C06CE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2790" y="1136342"/>
            <a:ext cx="10515600" cy="5262563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The throw statement allows you to create a custom error.</a:t>
            </a:r>
          </a:p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Technically you can throw an exception (throw an error).</a:t>
            </a:r>
          </a:p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The exception can be a JavaScript String, a Number, a Boolean or an Object:</a:t>
            </a:r>
          </a:p>
          <a:p>
            <a:pPr marL="0" indent="0">
              <a:lnSpc>
                <a:spcPct val="150000"/>
              </a:lnSpc>
              <a:buClr>
                <a:schemeClr val="accent2"/>
              </a:buClr>
              <a:buNone/>
            </a:pPr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	throw "Too big";    // throw a text</a:t>
            </a:r>
          </a:p>
          <a:p>
            <a:pPr marL="0" indent="0">
              <a:lnSpc>
                <a:spcPct val="150000"/>
              </a:lnSpc>
              <a:buClr>
                <a:schemeClr val="accent2"/>
              </a:buClr>
              <a:buNone/>
            </a:pPr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	throw 500;          // throw a number</a:t>
            </a:r>
          </a:p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If you use throw together with try and catch, you can control program flow and generate custom error messages.</a:t>
            </a:r>
          </a:p>
        </p:txBody>
      </p:sp>
    </p:spTree>
    <p:extLst>
      <p:ext uri="{BB962C8B-B14F-4D97-AF65-F5344CB8AC3E}">
        <p14:creationId xmlns:p14="http://schemas.microsoft.com/office/powerpoint/2010/main" val="4092978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FB833-110A-4231-82EA-F52BF99D7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192" y="160940"/>
            <a:ext cx="3044301" cy="624394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chemeClr val="accent1">
                    <a:lumMod val="50000"/>
                  </a:schemeClr>
                </a:solidFill>
              </a:rPr>
              <a:t>Input Validation</a:t>
            </a:r>
            <a:endParaRPr lang="en-IN" sz="3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C4445D-40DA-4920-BC95-3CED7C06CE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18139" y="160940"/>
            <a:ext cx="4015669" cy="557961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This example examines input. If the value is wrong, an exception (err) is thrown.</a:t>
            </a:r>
          </a:p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The exception (err) is caught by the catch statement and a custom error message is displayed:</a:t>
            </a:r>
            <a:endParaRPr lang="en-US" sz="1600" dirty="0">
              <a:solidFill>
                <a:srgbClr val="C0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911FCF-C4BD-412F-89A4-B4ABBCD09543}"/>
              </a:ext>
            </a:extLst>
          </p:cNvPr>
          <p:cNvSpPr txBox="1"/>
          <p:nvPr/>
        </p:nvSpPr>
        <p:spPr>
          <a:xfrm>
            <a:off x="79897" y="785334"/>
            <a:ext cx="7483878" cy="600164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200" dirty="0">
                <a:latin typeface="Consolas" panose="020B0609020204030204" pitchFamily="49" charset="0"/>
              </a:rPr>
              <a:t>&lt;!DOCTYPE html&gt;</a:t>
            </a:r>
          </a:p>
          <a:p>
            <a:r>
              <a:rPr lang="en-IN" sz="1200" dirty="0">
                <a:latin typeface="Consolas" panose="020B0609020204030204" pitchFamily="49" charset="0"/>
              </a:rPr>
              <a:t>&lt;html&gt;</a:t>
            </a:r>
          </a:p>
          <a:p>
            <a:r>
              <a:rPr lang="en-IN" sz="1200" dirty="0">
                <a:latin typeface="Consolas" panose="020B0609020204030204" pitchFamily="49" charset="0"/>
              </a:rPr>
              <a:t>&lt;body&gt;</a:t>
            </a:r>
          </a:p>
          <a:p>
            <a:endParaRPr lang="en-IN" sz="1200" dirty="0">
              <a:latin typeface="Consolas" panose="020B0609020204030204" pitchFamily="49" charset="0"/>
            </a:endParaRPr>
          </a:p>
          <a:p>
            <a:r>
              <a:rPr lang="en-IN" sz="1200" dirty="0">
                <a:latin typeface="Consolas" panose="020B0609020204030204" pitchFamily="49" charset="0"/>
              </a:rPr>
              <a:t>&lt;h2&gt;JavaScript try catch&lt;/h2&gt;</a:t>
            </a:r>
          </a:p>
          <a:p>
            <a:endParaRPr lang="en-IN" sz="1200" dirty="0">
              <a:latin typeface="Consolas" panose="020B0609020204030204" pitchFamily="49" charset="0"/>
            </a:endParaRPr>
          </a:p>
          <a:p>
            <a:r>
              <a:rPr lang="en-IN" sz="1200" dirty="0">
                <a:latin typeface="Consolas" panose="020B0609020204030204" pitchFamily="49" charset="0"/>
              </a:rPr>
              <a:t>&lt;p&gt;Please input a number between 5 and 10:&lt;/p&gt;</a:t>
            </a:r>
          </a:p>
          <a:p>
            <a:endParaRPr lang="en-IN" sz="1200" dirty="0">
              <a:latin typeface="Consolas" panose="020B0609020204030204" pitchFamily="49" charset="0"/>
            </a:endParaRPr>
          </a:p>
          <a:p>
            <a:r>
              <a:rPr lang="en-IN" sz="1200" dirty="0">
                <a:latin typeface="Consolas" panose="020B0609020204030204" pitchFamily="49" charset="0"/>
              </a:rPr>
              <a:t>&lt;input id="demo" type="text"&gt;</a:t>
            </a:r>
          </a:p>
          <a:p>
            <a:r>
              <a:rPr lang="en-IN" sz="1200" dirty="0">
                <a:latin typeface="Consolas" panose="020B0609020204030204" pitchFamily="49" charset="0"/>
              </a:rPr>
              <a:t>&lt;button type="button" onclick="</a:t>
            </a:r>
            <a:r>
              <a:rPr lang="en-IN" sz="1200" dirty="0" err="1">
                <a:latin typeface="Consolas" panose="020B0609020204030204" pitchFamily="49" charset="0"/>
              </a:rPr>
              <a:t>myFunction</a:t>
            </a:r>
            <a:r>
              <a:rPr lang="en-IN" sz="1200" dirty="0">
                <a:latin typeface="Consolas" panose="020B0609020204030204" pitchFamily="49" charset="0"/>
              </a:rPr>
              <a:t>()"&gt;Test Input&lt;/button&gt;</a:t>
            </a:r>
          </a:p>
          <a:p>
            <a:r>
              <a:rPr lang="en-IN" sz="1200" dirty="0">
                <a:latin typeface="Consolas" panose="020B0609020204030204" pitchFamily="49" charset="0"/>
              </a:rPr>
              <a:t>&lt;p id="p01"&gt;&lt;/p&gt;</a:t>
            </a:r>
          </a:p>
          <a:p>
            <a:endParaRPr lang="en-IN" sz="1200" dirty="0">
              <a:latin typeface="Consolas" panose="020B0609020204030204" pitchFamily="49" charset="0"/>
            </a:endParaRPr>
          </a:p>
          <a:p>
            <a:r>
              <a:rPr lang="en-IN" sz="1200" b="1" dirty="0">
                <a:solidFill>
                  <a:srgbClr val="7030A0"/>
                </a:solidFill>
                <a:latin typeface="Consolas" panose="020B0609020204030204" pitchFamily="49" charset="0"/>
              </a:rPr>
              <a:t>&lt;script&gt;</a:t>
            </a:r>
          </a:p>
          <a:p>
            <a:r>
              <a:rPr lang="en-IN" sz="1200" b="1" dirty="0">
                <a:solidFill>
                  <a:srgbClr val="7030A0"/>
                </a:solidFill>
                <a:latin typeface="Consolas" panose="020B0609020204030204" pitchFamily="49" charset="0"/>
              </a:rPr>
              <a:t>function </a:t>
            </a:r>
            <a:r>
              <a:rPr lang="en-IN" sz="1200" b="1" dirty="0" err="1">
                <a:solidFill>
                  <a:srgbClr val="7030A0"/>
                </a:solidFill>
                <a:latin typeface="Consolas" panose="020B0609020204030204" pitchFamily="49" charset="0"/>
              </a:rPr>
              <a:t>myFunction</a:t>
            </a:r>
            <a:r>
              <a:rPr lang="en-IN" sz="1200" b="1" dirty="0">
                <a:solidFill>
                  <a:srgbClr val="7030A0"/>
                </a:solidFill>
                <a:latin typeface="Consolas" panose="020B0609020204030204" pitchFamily="49" charset="0"/>
              </a:rPr>
              <a:t>() {</a:t>
            </a:r>
          </a:p>
          <a:p>
            <a:r>
              <a:rPr lang="en-IN" sz="1200" b="1" dirty="0">
                <a:solidFill>
                  <a:srgbClr val="7030A0"/>
                </a:solidFill>
                <a:latin typeface="Consolas" panose="020B0609020204030204" pitchFamily="49" charset="0"/>
              </a:rPr>
              <a:t>  </a:t>
            </a:r>
            <a:r>
              <a:rPr lang="en-IN" sz="1200" b="1" dirty="0" err="1">
                <a:solidFill>
                  <a:srgbClr val="7030A0"/>
                </a:solidFill>
                <a:latin typeface="Consolas" panose="020B0609020204030204" pitchFamily="49" charset="0"/>
              </a:rPr>
              <a:t>const</a:t>
            </a:r>
            <a:r>
              <a:rPr lang="en-IN" sz="1200" b="1" dirty="0">
                <a:solidFill>
                  <a:srgbClr val="7030A0"/>
                </a:solidFill>
                <a:latin typeface="Consolas" panose="020B0609020204030204" pitchFamily="49" charset="0"/>
              </a:rPr>
              <a:t> message = </a:t>
            </a:r>
            <a:r>
              <a:rPr lang="en-IN" sz="1200" b="1" dirty="0" err="1">
                <a:solidFill>
                  <a:srgbClr val="7030A0"/>
                </a:solidFill>
                <a:latin typeface="Consolas" panose="020B0609020204030204" pitchFamily="49" charset="0"/>
              </a:rPr>
              <a:t>document.getElementById</a:t>
            </a:r>
            <a:r>
              <a:rPr lang="en-IN" sz="1200" b="1" dirty="0">
                <a:solidFill>
                  <a:srgbClr val="7030A0"/>
                </a:solidFill>
                <a:latin typeface="Consolas" panose="020B0609020204030204" pitchFamily="49" charset="0"/>
              </a:rPr>
              <a:t>("p01");</a:t>
            </a:r>
          </a:p>
          <a:p>
            <a:r>
              <a:rPr lang="en-IN" sz="1200" b="1" dirty="0">
                <a:solidFill>
                  <a:srgbClr val="7030A0"/>
                </a:solidFill>
                <a:latin typeface="Consolas" panose="020B0609020204030204" pitchFamily="49" charset="0"/>
              </a:rPr>
              <a:t>  </a:t>
            </a:r>
            <a:r>
              <a:rPr lang="en-IN" sz="1200" b="1" dirty="0" err="1">
                <a:solidFill>
                  <a:srgbClr val="7030A0"/>
                </a:solidFill>
                <a:latin typeface="Consolas" panose="020B0609020204030204" pitchFamily="49" charset="0"/>
              </a:rPr>
              <a:t>message.innerHTML</a:t>
            </a:r>
            <a:r>
              <a:rPr lang="en-IN" sz="1200" b="1" dirty="0">
                <a:solidFill>
                  <a:srgbClr val="7030A0"/>
                </a:solidFill>
                <a:latin typeface="Consolas" panose="020B0609020204030204" pitchFamily="49" charset="0"/>
              </a:rPr>
              <a:t> = "";</a:t>
            </a:r>
          </a:p>
          <a:p>
            <a:r>
              <a:rPr lang="en-IN" sz="1200" b="1" dirty="0">
                <a:solidFill>
                  <a:srgbClr val="7030A0"/>
                </a:solidFill>
                <a:latin typeface="Consolas" panose="020B0609020204030204" pitchFamily="49" charset="0"/>
              </a:rPr>
              <a:t>  let x = </a:t>
            </a:r>
            <a:r>
              <a:rPr lang="en-IN" sz="1200" b="1" dirty="0" err="1">
                <a:solidFill>
                  <a:srgbClr val="7030A0"/>
                </a:solidFill>
                <a:latin typeface="Consolas" panose="020B0609020204030204" pitchFamily="49" charset="0"/>
              </a:rPr>
              <a:t>document.getElementById</a:t>
            </a:r>
            <a:r>
              <a:rPr lang="en-IN" sz="1200" b="1" dirty="0">
                <a:solidFill>
                  <a:srgbClr val="7030A0"/>
                </a:solidFill>
                <a:latin typeface="Consolas" panose="020B0609020204030204" pitchFamily="49" charset="0"/>
              </a:rPr>
              <a:t>("demo").value;</a:t>
            </a:r>
          </a:p>
          <a:p>
            <a:r>
              <a:rPr lang="en-IN" sz="1200" b="1" dirty="0">
                <a:solidFill>
                  <a:srgbClr val="7030A0"/>
                </a:solidFill>
                <a:latin typeface="Consolas" panose="020B0609020204030204" pitchFamily="49" charset="0"/>
              </a:rPr>
              <a:t>  try { </a:t>
            </a:r>
          </a:p>
          <a:p>
            <a:r>
              <a:rPr lang="en-IN" sz="1200" b="1" dirty="0">
                <a:solidFill>
                  <a:srgbClr val="7030A0"/>
                </a:solidFill>
                <a:latin typeface="Consolas" panose="020B0609020204030204" pitchFamily="49" charset="0"/>
              </a:rPr>
              <a:t>    if(x == "")  throw "empty";</a:t>
            </a:r>
          </a:p>
          <a:p>
            <a:r>
              <a:rPr lang="en-IN" sz="1200" b="1" dirty="0">
                <a:solidFill>
                  <a:srgbClr val="7030A0"/>
                </a:solidFill>
                <a:latin typeface="Consolas" panose="020B0609020204030204" pitchFamily="49" charset="0"/>
              </a:rPr>
              <a:t>    if(</a:t>
            </a:r>
            <a:r>
              <a:rPr lang="en-IN" sz="1200" b="1" dirty="0" err="1">
                <a:solidFill>
                  <a:srgbClr val="7030A0"/>
                </a:solidFill>
                <a:latin typeface="Consolas" panose="020B0609020204030204" pitchFamily="49" charset="0"/>
              </a:rPr>
              <a:t>isNaN</a:t>
            </a:r>
            <a:r>
              <a:rPr lang="en-IN" sz="1200" b="1" dirty="0">
                <a:solidFill>
                  <a:srgbClr val="7030A0"/>
                </a:solidFill>
                <a:latin typeface="Consolas" panose="020B0609020204030204" pitchFamily="49" charset="0"/>
              </a:rPr>
              <a:t>(x)) throw "not a number";</a:t>
            </a:r>
          </a:p>
          <a:p>
            <a:r>
              <a:rPr lang="en-IN" sz="1200" b="1" dirty="0">
                <a:solidFill>
                  <a:srgbClr val="7030A0"/>
                </a:solidFill>
                <a:latin typeface="Consolas" panose="020B0609020204030204" pitchFamily="49" charset="0"/>
              </a:rPr>
              <a:t>    x = Number(x);</a:t>
            </a:r>
          </a:p>
          <a:p>
            <a:r>
              <a:rPr lang="en-IN" sz="1200" b="1" dirty="0">
                <a:solidFill>
                  <a:srgbClr val="7030A0"/>
                </a:solidFill>
                <a:latin typeface="Consolas" panose="020B0609020204030204" pitchFamily="49" charset="0"/>
              </a:rPr>
              <a:t>    if(x &lt; 5)  throw "too low";</a:t>
            </a:r>
          </a:p>
          <a:p>
            <a:r>
              <a:rPr lang="en-IN" sz="1200" b="1" dirty="0">
                <a:solidFill>
                  <a:srgbClr val="7030A0"/>
                </a:solidFill>
                <a:latin typeface="Consolas" panose="020B0609020204030204" pitchFamily="49" charset="0"/>
              </a:rPr>
              <a:t>    if(x &gt; 10)   throw "too high";</a:t>
            </a:r>
          </a:p>
          <a:p>
            <a:r>
              <a:rPr lang="en-IN" sz="1200" b="1" dirty="0">
                <a:solidFill>
                  <a:srgbClr val="7030A0"/>
                </a:solidFill>
                <a:latin typeface="Consolas" panose="020B0609020204030204" pitchFamily="49" charset="0"/>
              </a:rPr>
              <a:t>  }</a:t>
            </a:r>
          </a:p>
          <a:p>
            <a:r>
              <a:rPr lang="en-IN" sz="1200" b="1" dirty="0">
                <a:solidFill>
                  <a:srgbClr val="7030A0"/>
                </a:solidFill>
                <a:latin typeface="Consolas" panose="020B0609020204030204" pitchFamily="49" charset="0"/>
              </a:rPr>
              <a:t>  catch(err) {</a:t>
            </a:r>
          </a:p>
          <a:p>
            <a:r>
              <a:rPr lang="en-IN" sz="1200" b="1" dirty="0">
                <a:solidFill>
                  <a:srgbClr val="7030A0"/>
                </a:solidFill>
                <a:latin typeface="Consolas" panose="020B0609020204030204" pitchFamily="49" charset="0"/>
              </a:rPr>
              <a:t>    </a:t>
            </a:r>
            <a:r>
              <a:rPr lang="en-IN" sz="1200" b="1" dirty="0" err="1">
                <a:solidFill>
                  <a:srgbClr val="7030A0"/>
                </a:solidFill>
                <a:latin typeface="Consolas" panose="020B0609020204030204" pitchFamily="49" charset="0"/>
              </a:rPr>
              <a:t>message.innerHTML</a:t>
            </a:r>
            <a:r>
              <a:rPr lang="en-IN" sz="1200" b="1" dirty="0">
                <a:solidFill>
                  <a:srgbClr val="7030A0"/>
                </a:solidFill>
                <a:latin typeface="Consolas" panose="020B0609020204030204" pitchFamily="49" charset="0"/>
              </a:rPr>
              <a:t> = "Input is " + err;</a:t>
            </a:r>
          </a:p>
          <a:p>
            <a:r>
              <a:rPr lang="en-IN" sz="1200" b="1" dirty="0">
                <a:solidFill>
                  <a:srgbClr val="7030A0"/>
                </a:solidFill>
                <a:latin typeface="Consolas" panose="020B0609020204030204" pitchFamily="49" charset="0"/>
              </a:rPr>
              <a:t>  }</a:t>
            </a:r>
          </a:p>
          <a:p>
            <a:r>
              <a:rPr lang="en-IN" sz="1200" b="1" dirty="0">
                <a:solidFill>
                  <a:srgbClr val="7030A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IN" sz="1200" b="1" dirty="0">
                <a:solidFill>
                  <a:srgbClr val="7030A0"/>
                </a:solidFill>
                <a:latin typeface="Consolas" panose="020B0609020204030204" pitchFamily="49" charset="0"/>
              </a:rPr>
              <a:t>&lt;/script&gt;</a:t>
            </a:r>
          </a:p>
          <a:p>
            <a:endParaRPr lang="en-IN" sz="1200" dirty="0">
              <a:latin typeface="Consolas" panose="020B0609020204030204" pitchFamily="49" charset="0"/>
            </a:endParaRPr>
          </a:p>
          <a:p>
            <a:r>
              <a:rPr lang="en-IN" sz="1200" dirty="0">
                <a:latin typeface="Consolas" panose="020B0609020204030204" pitchFamily="49" charset="0"/>
              </a:rPr>
              <a:t>&lt;/body&gt;</a:t>
            </a:r>
          </a:p>
          <a:p>
            <a:r>
              <a:rPr lang="en-IN" sz="1200" dirty="0">
                <a:latin typeface="Consolas" panose="020B0609020204030204" pitchFamily="49" charset="0"/>
              </a:rPr>
              <a:t>&lt;/html&gt;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3891F1-9F01-44F6-9E4C-FEA554351D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24725" r="28204" b="54304"/>
          <a:stretch/>
        </p:blipFill>
        <p:spPr>
          <a:xfrm>
            <a:off x="8288784" y="2347972"/>
            <a:ext cx="2657383" cy="143818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0559259-FC3C-4827-AA52-06FE680239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 t="25372" r="28204" b="51456"/>
          <a:stretch/>
        </p:blipFill>
        <p:spPr>
          <a:xfrm>
            <a:off x="8288784" y="3968803"/>
            <a:ext cx="2657383" cy="1589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179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FB833-110A-4231-82EA-F52BF99D7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192" y="160940"/>
            <a:ext cx="3044301" cy="624394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chemeClr val="accent1">
                    <a:lumMod val="50000"/>
                  </a:schemeClr>
                </a:solidFill>
              </a:rPr>
              <a:t>Input Validation</a:t>
            </a:r>
            <a:endParaRPr lang="en-IN" sz="3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C4445D-40DA-4920-BC95-3CED7C06CE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18139" y="160940"/>
            <a:ext cx="4015669" cy="557961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This example examines input. If the value is wrong, an exception (err) is thrown.</a:t>
            </a:r>
          </a:p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The exception (err) is caught by the catch statement and a custom error message is displayed:</a:t>
            </a:r>
            <a:endParaRPr lang="en-US" sz="1600" dirty="0">
              <a:solidFill>
                <a:srgbClr val="C0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911FCF-C4BD-412F-89A4-B4ABBCD09543}"/>
              </a:ext>
            </a:extLst>
          </p:cNvPr>
          <p:cNvSpPr txBox="1"/>
          <p:nvPr/>
        </p:nvSpPr>
        <p:spPr>
          <a:xfrm>
            <a:off x="79897" y="785334"/>
            <a:ext cx="7483878" cy="600164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200" dirty="0">
                <a:latin typeface="Consolas" panose="020B0609020204030204" pitchFamily="49" charset="0"/>
              </a:rPr>
              <a:t>&lt;!DOCTYPE html&gt;</a:t>
            </a:r>
          </a:p>
          <a:p>
            <a:r>
              <a:rPr lang="en-IN" sz="1200" dirty="0">
                <a:latin typeface="Consolas" panose="020B0609020204030204" pitchFamily="49" charset="0"/>
              </a:rPr>
              <a:t>&lt;html&gt;</a:t>
            </a:r>
          </a:p>
          <a:p>
            <a:r>
              <a:rPr lang="en-IN" sz="1200" dirty="0">
                <a:latin typeface="Consolas" panose="020B0609020204030204" pitchFamily="49" charset="0"/>
              </a:rPr>
              <a:t>&lt;body&gt;</a:t>
            </a:r>
          </a:p>
          <a:p>
            <a:endParaRPr lang="en-IN" sz="1200" dirty="0">
              <a:latin typeface="Consolas" panose="020B0609020204030204" pitchFamily="49" charset="0"/>
            </a:endParaRPr>
          </a:p>
          <a:p>
            <a:r>
              <a:rPr lang="en-IN" sz="1200" dirty="0">
                <a:latin typeface="Consolas" panose="020B0609020204030204" pitchFamily="49" charset="0"/>
              </a:rPr>
              <a:t>&lt;h2&gt;JavaScript try catch&lt;/h2&gt;</a:t>
            </a:r>
          </a:p>
          <a:p>
            <a:endParaRPr lang="en-IN" sz="1200" dirty="0">
              <a:latin typeface="Consolas" panose="020B0609020204030204" pitchFamily="49" charset="0"/>
            </a:endParaRPr>
          </a:p>
          <a:p>
            <a:r>
              <a:rPr lang="en-IN" sz="1200" dirty="0">
                <a:latin typeface="Consolas" panose="020B0609020204030204" pitchFamily="49" charset="0"/>
              </a:rPr>
              <a:t>&lt;p&gt;Please input a number between 5 and 10:&lt;/p&gt;</a:t>
            </a:r>
          </a:p>
          <a:p>
            <a:endParaRPr lang="en-IN" sz="1200" dirty="0">
              <a:latin typeface="Consolas" panose="020B0609020204030204" pitchFamily="49" charset="0"/>
            </a:endParaRPr>
          </a:p>
          <a:p>
            <a:r>
              <a:rPr lang="en-IN" sz="1200" dirty="0">
                <a:latin typeface="Consolas" panose="020B0609020204030204" pitchFamily="49" charset="0"/>
              </a:rPr>
              <a:t>&lt;input id="demo" type="text"&gt;</a:t>
            </a:r>
          </a:p>
          <a:p>
            <a:r>
              <a:rPr lang="en-IN" sz="1200" dirty="0">
                <a:latin typeface="Consolas" panose="020B0609020204030204" pitchFamily="49" charset="0"/>
              </a:rPr>
              <a:t>&lt;button type="button" onclick="</a:t>
            </a:r>
            <a:r>
              <a:rPr lang="en-IN" sz="1200" dirty="0" err="1">
                <a:latin typeface="Consolas" panose="020B0609020204030204" pitchFamily="49" charset="0"/>
              </a:rPr>
              <a:t>myFunction</a:t>
            </a:r>
            <a:r>
              <a:rPr lang="en-IN" sz="1200" dirty="0">
                <a:latin typeface="Consolas" panose="020B0609020204030204" pitchFamily="49" charset="0"/>
              </a:rPr>
              <a:t>()"&gt;Test Input&lt;/button&gt;</a:t>
            </a:r>
          </a:p>
          <a:p>
            <a:r>
              <a:rPr lang="en-IN" sz="1200" dirty="0">
                <a:latin typeface="Consolas" panose="020B0609020204030204" pitchFamily="49" charset="0"/>
              </a:rPr>
              <a:t>&lt;p id="p01"&gt;&lt;/p&gt;</a:t>
            </a:r>
          </a:p>
          <a:p>
            <a:endParaRPr lang="en-IN" sz="1200" dirty="0">
              <a:latin typeface="Consolas" panose="020B0609020204030204" pitchFamily="49" charset="0"/>
            </a:endParaRPr>
          </a:p>
          <a:p>
            <a:r>
              <a:rPr lang="en-IN" sz="1200" b="1" dirty="0">
                <a:solidFill>
                  <a:srgbClr val="7030A0"/>
                </a:solidFill>
                <a:latin typeface="Consolas" panose="020B0609020204030204" pitchFamily="49" charset="0"/>
              </a:rPr>
              <a:t>&lt;script&gt;</a:t>
            </a:r>
          </a:p>
          <a:p>
            <a:r>
              <a:rPr lang="en-IN" sz="1200" b="1" dirty="0">
                <a:solidFill>
                  <a:srgbClr val="7030A0"/>
                </a:solidFill>
                <a:latin typeface="Consolas" panose="020B0609020204030204" pitchFamily="49" charset="0"/>
              </a:rPr>
              <a:t>function </a:t>
            </a:r>
            <a:r>
              <a:rPr lang="en-IN" sz="1200" b="1" dirty="0" err="1">
                <a:solidFill>
                  <a:srgbClr val="7030A0"/>
                </a:solidFill>
                <a:latin typeface="Consolas" panose="020B0609020204030204" pitchFamily="49" charset="0"/>
              </a:rPr>
              <a:t>myFunction</a:t>
            </a:r>
            <a:r>
              <a:rPr lang="en-IN" sz="1200" b="1" dirty="0">
                <a:solidFill>
                  <a:srgbClr val="7030A0"/>
                </a:solidFill>
                <a:latin typeface="Consolas" panose="020B0609020204030204" pitchFamily="49" charset="0"/>
              </a:rPr>
              <a:t>() {</a:t>
            </a:r>
          </a:p>
          <a:p>
            <a:r>
              <a:rPr lang="en-IN" sz="1200" b="1" dirty="0">
                <a:solidFill>
                  <a:srgbClr val="7030A0"/>
                </a:solidFill>
                <a:latin typeface="Consolas" panose="020B0609020204030204" pitchFamily="49" charset="0"/>
              </a:rPr>
              <a:t>  </a:t>
            </a:r>
            <a:r>
              <a:rPr lang="en-IN" sz="1200" b="1" dirty="0" err="1">
                <a:solidFill>
                  <a:srgbClr val="7030A0"/>
                </a:solidFill>
                <a:latin typeface="Consolas" panose="020B0609020204030204" pitchFamily="49" charset="0"/>
              </a:rPr>
              <a:t>const</a:t>
            </a:r>
            <a:r>
              <a:rPr lang="en-IN" sz="1200" b="1" dirty="0">
                <a:solidFill>
                  <a:srgbClr val="7030A0"/>
                </a:solidFill>
                <a:latin typeface="Consolas" panose="020B0609020204030204" pitchFamily="49" charset="0"/>
              </a:rPr>
              <a:t> message = </a:t>
            </a:r>
            <a:r>
              <a:rPr lang="en-IN" sz="1200" b="1" dirty="0" err="1">
                <a:solidFill>
                  <a:srgbClr val="7030A0"/>
                </a:solidFill>
                <a:latin typeface="Consolas" panose="020B0609020204030204" pitchFamily="49" charset="0"/>
              </a:rPr>
              <a:t>document.getElementById</a:t>
            </a:r>
            <a:r>
              <a:rPr lang="en-IN" sz="1200" b="1" dirty="0">
                <a:solidFill>
                  <a:srgbClr val="7030A0"/>
                </a:solidFill>
                <a:latin typeface="Consolas" panose="020B0609020204030204" pitchFamily="49" charset="0"/>
              </a:rPr>
              <a:t>("p01");</a:t>
            </a:r>
          </a:p>
          <a:p>
            <a:r>
              <a:rPr lang="en-IN" sz="1200" b="1" dirty="0">
                <a:solidFill>
                  <a:srgbClr val="7030A0"/>
                </a:solidFill>
                <a:latin typeface="Consolas" panose="020B0609020204030204" pitchFamily="49" charset="0"/>
              </a:rPr>
              <a:t>  </a:t>
            </a:r>
            <a:r>
              <a:rPr lang="en-IN" sz="1200" b="1" dirty="0" err="1">
                <a:solidFill>
                  <a:srgbClr val="7030A0"/>
                </a:solidFill>
                <a:latin typeface="Consolas" panose="020B0609020204030204" pitchFamily="49" charset="0"/>
              </a:rPr>
              <a:t>message.innerHTML</a:t>
            </a:r>
            <a:r>
              <a:rPr lang="en-IN" sz="1200" b="1" dirty="0">
                <a:solidFill>
                  <a:srgbClr val="7030A0"/>
                </a:solidFill>
                <a:latin typeface="Consolas" panose="020B0609020204030204" pitchFamily="49" charset="0"/>
              </a:rPr>
              <a:t> = "";</a:t>
            </a:r>
          </a:p>
          <a:p>
            <a:r>
              <a:rPr lang="en-IN" sz="1200" b="1" dirty="0">
                <a:solidFill>
                  <a:srgbClr val="7030A0"/>
                </a:solidFill>
                <a:latin typeface="Consolas" panose="020B0609020204030204" pitchFamily="49" charset="0"/>
              </a:rPr>
              <a:t>  let x = </a:t>
            </a:r>
            <a:r>
              <a:rPr lang="en-IN" sz="1200" b="1" dirty="0" err="1">
                <a:solidFill>
                  <a:srgbClr val="7030A0"/>
                </a:solidFill>
                <a:latin typeface="Consolas" panose="020B0609020204030204" pitchFamily="49" charset="0"/>
              </a:rPr>
              <a:t>document.getElementById</a:t>
            </a:r>
            <a:r>
              <a:rPr lang="en-IN" sz="1200" b="1" dirty="0">
                <a:solidFill>
                  <a:srgbClr val="7030A0"/>
                </a:solidFill>
                <a:latin typeface="Consolas" panose="020B0609020204030204" pitchFamily="49" charset="0"/>
              </a:rPr>
              <a:t>("demo").value;</a:t>
            </a:r>
          </a:p>
          <a:p>
            <a:r>
              <a:rPr lang="en-IN" sz="1200" b="1" dirty="0">
                <a:solidFill>
                  <a:srgbClr val="7030A0"/>
                </a:solidFill>
                <a:latin typeface="Consolas" panose="020B0609020204030204" pitchFamily="49" charset="0"/>
              </a:rPr>
              <a:t>  try { </a:t>
            </a:r>
          </a:p>
          <a:p>
            <a:r>
              <a:rPr lang="en-IN" sz="1200" b="1" dirty="0">
                <a:solidFill>
                  <a:srgbClr val="7030A0"/>
                </a:solidFill>
                <a:latin typeface="Consolas" panose="020B0609020204030204" pitchFamily="49" charset="0"/>
              </a:rPr>
              <a:t>    if(x == "")  throw "empty";</a:t>
            </a:r>
          </a:p>
          <a:p>
            <a:r>
              <a:rPr lang="en-IN" sz="1200" b="1" dirty="0">
                <a:solidFill>
                  <a:srgbClr val="7030A0"/>
                </a:solidFill>
                <a:latin typeface="Consolas" panose="020B0609020204030204" pitchFamily="49" charset="0"/>
              </a:rPr>
              <a:t>    if(</a:t>
            </a:r>
            <a:r>
              <a:rPr lang="en-IN" sz="1200" b="1" dirty="0" err="1">
                <a:solidFill>
                  <a:srgbClr val="7030A0"/>
                </a:solidFill>
                <a:latin typeface="Consolas" panose="020B0609020204030204" pitchFamily="49" charset="0"/>
              </a:rPr>
              <a:t>isNaN</a:t>
            </a:r>
            <a:r>
              <a:rPr lang="en-IN" sz="1200" b="1" dirty="0">
                <a:solidFill>
                  <a:srgbClr val="7030A0"/>
                </a:solidFill>
                <a:latin typeface="Consolas" panose="020B0609020204030204" pitchFamily="49" charset="0"/>
              </a:rPr>
              <a:t>(x)) throw "not a number";</a:t>
            </a:r>
          </a:p>
          <a:p>
            <a:r>
              <a:rPr lang="en-IN" sz="1200" b="1" dirty="0">
                <a:solidFill>
                  <a:srgbClr val="7030A0"/>
                </a:solidFill>
                <a:latin typeface="Consolas" panose="020B0609020204030204" pitchFamily="49" charset="0"/>
              </a:rPr>
              <a:t>    x = Number(x);</a:t>
            </a:r>
          </a:p>
          <a:p>
            <a:r>
              <a:rPr lang="en-IN" sz="1200" b="1" dirty="0">
                <a:solidFill>
                  <a:srgbClr val="7030A0"/>
                </a:solidFill>
                <a:latin typeface="Consolas" panose="020B0609020204030204" pitchFamily="49" charset="0"/>
              </a:rPr>
              <a:t>    if(x &lt; 5)  throw "too low";</a:t>
            </a:r>
          </a:p>
          <a:p>
            <a:r>
              <a:rPr lang="en-IN" sz="1200" b="1" dirty="0">
                <a:solidFill>
                  <a:srgbClr val="7030A0"/>
                </a:solidFill>
                <a:latin typeface="Consolas" panose="020B0609020204030204" pitchFamily="49" charset="0"/>
              </a:rPr>
              <a:t>    if(x &gt; 10)   throw "too high";</a:t>
            </a:r>
          </a:p>
          <a:p>
            <a:r>
              <a:rPr lang="en-IN" sz="1200" b="1" dirty="0">
                <a:solidFill>
                  <a:srgbClr val="7030A0"/>
                </a:solidFill>
                <a:latin typeface="Consolas" panose="020B0609020204030204" pitchFamily="49" charset="0"/>
              </a:rPr>
              <a:t>  }</a:t>
            </a:r>
          </a:p>
          <a:p>
            <a:r>
              <a:rPr lang="en-IN" sz="1200" b="1" dirty="0">
                <a:solidFill>
                  <a:srgbClr val="7030A0"/>
                </a:solidFill>
                <a:latin typeface="Consolas" panose="020B0609020204030204" pitchFamily="49" charset="0"/>
              </a:rPr>
              <a:t>  catch(err) {</a:t>
            </a:r>
          </a:p>
          <a:p>
            <a:r>
              <a:rPr lang="en-IN" sz="1200" b="1" dirty="0">
                <a:solidFill>
                  <a:srgbClr val="7030A0"/>
                </a:solidFill>
                <a:latin typeface="Consolas" panose="020B0609020204030204" pitchFamily="49" charset="0"/>
              </a:rPr>
              <a:t>    </a:t>
            </a:r>
            <a:r>
              <a:rPr lang="en-IN" sz="1200" b="1" dirty="0" err="1">
                <a:solidFill>
                  <a:srgbClr val="7030A0"/>
                </a:solidFill>
                <a:latin typeface="Consolas" panose="020B0609020204030204" pitchFamily="49" charset="0"/>
              </a:rPr>
              <a:t>message.innerHTML</a:t>
            </a:r>
            <a:r>
              <a:rPr lang="en-IN" sz="1200" b="1" dirty="0">
                <a:solidFill>
                  <a:srgbClr val="7030A0"/>
                </a:solidFill>
                <a:latin typeface="Consolas" panose="020B0609020204030204" pitchFamily="49" charset="0"/>
              </a:rPr>
              <a:t> = "Input is " + err;</a:t>
            </a:r>
          </a:p>
          <a:p>
            <a:r>
              <a:rPr lang="en-IN" sz="1200" b="1" dirty="0">
                <a:solidFill>
                  <a:srgbClr val="7030A0"/>
                </a:solidFill>
                <a:latin typeface="Consolas" panose="020B0609020204030204" pitchFamily="49" charset="0"/>
              </a:rPr>
              <a:t>  }</a:t>
            </a:r>
          </a:p>
          <a:p>
            <a:r>
              <a:rPr lang="en-IN" sz="1200" b="1" dirty="0">
                <a:solidFill>
                  <a:srgbClr val="7030A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IN" sz="1200" b="1" dirty="0">
                <a:solidFill>
                  <a:srgbClr val="7030A0"/>
                </a:solidFill>
                <a:latin typeface="Consolas" panose="020B0609020204030204" pitchFamily="49" charset="0"/>
              </a:rPr>
              <a:t>&lt;/script&gt;</a:t>
            </a:r>
          </a:p>
          <a:p>
            <a:endParaRPr lang="en-IN" sz="1200" dirty="0">
              <a:latin typeface="Consolas" panose="020B0609020204030204" pitchFamily="49" charset="0"/>
            </a:endParaRPr>
          </a:p>
          <a:p>
            <a:r>
              <a:rPr lang="en-IN" sz="1200" dirty="0">
                <a:latin typeface="Consolas" panose="020B0609020204030204" pitchFamily="49" charset="0"/>
              </a:rPr>
              <a:t>&lt;/body&gt;</a:t>
            </a:r>
          </a:p>
          <a:p>
            <a:r>
              <a:rPr lang="en-IN" sz="1200" dirty="0">
                <a:latin typeface="Consolas" panose="020B0609020204030204" pitchFamily="49" charset="0"/>
              </a:rPr>
              <a:t>&lt;/html&gt;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4180617-8B96-451C-B442-8A558099AB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24466" r="28204" b="54563"/>
          <a:stretch/>
        </p:blipFill>
        <p:spPr>
          <a:xfrm>
            <a:off x="8004699" y="2231655"/>
            <a:ext cx="2657383" cy="145257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BA6E27A-48A1-4566-B7F0-FA5086823E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 t="25243" r="31262" b="55081"/>
          <a:stretch/>
        </p:blipFill>
        <p:spPr>
          <a:xfrm>
            <a:off x="8004699" y="3786155"/>
            <a:ext cx="2284520" cy="134940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49CD108-40E1-4BCD-9F67-4745257AF37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000" t="25243" r="31262" b="55208"/>
          <a:stretch/>
        </p:blipFill>
        <p:spPr>
          <a:xfrm>
            <a:off x="8004699" y="5237482"/>
            <a:ext cx="2284520" cy="1340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306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FB833-110A-4231-82EA-F52BF99D7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0816" y="71023"/>
            <a:ext cx="4015669" cy="780094"/>
          </a:xfrm>
        </p:spPr>
        <p:txBody>
          <a:bodyPr/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finally statement</a:t>
            </a:r>
            <a:endParaRPr lang="en-IN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C4445D-40DA-4920-BC95-3CED7C06CE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89902" y="763480"/>
            <a:ext cx="4015669" cy="602349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The finally statement lets you execute code, after try and catch, regardless of the result:</a:t>
            </a:r>
          </a:p>
          <a:p>
            <a:pPr marL="0" indent="0">
              <a:lnSpc>
                <a:spcPct val="100000"/>
              </a:lnSpc>
              <a:buClr>
                <a:schemeClr val="accent2"/>
              </a:buClr>
              <a:buNone/>
            </a:pPr>
            <a:endParaRPr lang="en-US" sz="1600" dirty="0">
              <a:solidFill>
                <a:schemeClr val="accent1">
                  <a:lumMod val="50000"/>
                </a:schemeClr>
              </a:solidFill>
            </a:endParaRPr>
          </a:p>
          <a:p>
            <a:pPr marL="0" indent="0">
              <a:lnSpc>
                <a:spcPct val="100000"/>
              </a:lnSpc>
              <a:buClr>
                <a:schemeClr val="accent2"/>
              </a:buClr>
              <a:buNone/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Syntax</a:t>
            </a:r>
          </a:p>
          <a:p>
            <a:pPr marL="0" indent="0">
              <a:lnSpc>
                <a:spcPct val="100000"/>
              </a:lnSpc>
              <a:buClr>
                <a:schemeClr val="accent2"/>
              </a:buClr>
              <a:buNone/>
            </a:pPr>
            <a:r>
              <a:rPr lang="en-US" sz="1600" dirty="0">
                <a:solidFill>
                  <a:srgbClr val="C00000"/>
                </a:solidFill>
              </a:rPr>
              <a:t>try {</a:t>
            </a:r>
          </a:p>
          <a:p>
            <a:pPr marL="0" indent="0">
              <a:lnSpc>
                <a:spcPct val="100000"/>
              </a:lnSpc>
              <a:buClr>
                <a:schemeClr val="accent2"/>
              </a:buClr>
              <a:buNone/>
            </a:pPr>
            <a:r>
              <a:rPr lang="en-US" sz="1600" dirty="0">
                <a:solidFill>
                  <a:srgbClr val="C00000"/>
                </a:solidFill>
              </a:rPr>
              <a:t>  Block of code to try</a:t>
            </a:r>
          </a:p>
          <a:p>
            <a:pPr marL="0" indent="0">
              <a:lnSpc>
                <a:spcPct val="100000"/>
              </a:lnSpc>
              <a:buClr>
                <a:schemeClr val="accent2"/>
              </a:buClr>
              <a:buNone/>
            </a:pPr>
            <a:r>
              <a:rPr lang="en-US" sz="1600" dirty="0">
                <a:solidFill>
                  <a:srgbClr val="C00000"/>
                </a:solidFill>
              </a:rPr>
              <a:t>}</a:t>
            </a:r>
          </a:p>
          <a:p>
            <a:pPr marL="0" indent="0">
              <a:lnSpc>
                <a:spcPct val="100000"/>
              </a:lnSpc>
              <a:buClr>
                <a:schemeClr val="accent2"/>
              </a:buClr>
              <a:buNone/>
            </a:pPr>
            <a:r>
              <a:rPr lang="en-US" sz="1600" dirty="0">
                <a:solidFill>
                  <a:srgbClr val="C00000"/>
                </a:solidFill>
              </a:rPr>
              <a:t>catch(err) {</a:t>
            </a:r>
          </a:p>
          <a:p>
            <a:pPr marL="0" indent="0">
              <a:lnSpc>
                <a:spcPct val="100000"/>
              </a:lnSpc>
              <a:buClr>
                <a:schemeClr val="accent2"/>
              </a:buClr>
              <a:buNone/>
            </a:pPr>
            <a:r>
              <a:rPr lang="en-US" sz="1600" dirty="0">
                <a:solidFill>
                  <a:srgbClr val="C00000"/>
                </a:solidFill>
              </a:rPr>
              <a:t>  Block of code to handle errors</a:t>
            </a:r>
          </a:p>
          <a:p>
            <a:pPr marL="0" indent="0">
              <a:lnSpc>
                <a:spcPct val="100000"/>
              </a:lnSpc>
              <a:buClr>
                <a:schemeClr val="accent2"/>
              </a:buClr>
              <a:buNone/>
            </a:pPr>
            <a:r>
              <a:rPr lang="en-US" sz="1600" dirty="0">
                <a:solidFill>
                  <a:srgbClr val="C00000"/>
                </a:solidFill>
              </a:rPr>
              <a:t>}</a:t>
            </a:r>
          </a:p>
          <a:p>
            <a:pPr marL="0" indent="0">
              <a:lnSpc>
                <a:spcPct val="100000"/>
              </a:lnSpc>
              <a:buClr>
                <a:schemeClr val="accent2"/>
              </a:buClr>
              <a:buNone/>
            </a:pPr>
            <a:r>
              <a:rPr lang="en-US" sz="1600" dirty="0">
                <a:solidFill>
                  <a:srgbClr val="C00000"/>
                </a:solidFill>
              </a:rPr>
              <a:t>finally {</a:t>
            </a:r>
          </a:p>
          <a:p>
            <a:pPr marL="0" indent="0">
              <a:lnSpc>
                <a:spcPct val="100000"/>
              </a:lnSpc>
              <a:buClr>
                <a:schemeClr val="accent2"/>
              </a:buClr>
              <a:buNone/>
            </a:pPr>
            <a:r>
              <a:rPr lang="en-US" sz="1600" dirty="0">
                <a:solidFill>
                  <a:srgbClr val="C00000"/>
                </a:solidFill>
              </a:rPr>
              <a:t>  Block of code to be executed regardless of the try / catch result</a:t>
            </a:r>
          </a:p>
          <a:p>
            <a:pPr marL="0" indent="0">
              <a:lnSpc>
                <a:spcPct val="100000"/>
              </a:lnSpc>
              <a:buClr>
                <a:schemeClr val="accent2"/>
              </a:buClr>
              <a:buNone/>
            </a:pPr>
            <a:r>
              <a:rPr lang="en-US" sz="1600" dirty="0">
                <a:solidFill>
                  <a:srgbClr val="C00000"/>
                </a:solidFill>
              </a:rPr>
              <a:t>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911FCF-C4BD-412F-89A4-B4ABBCD09543}"/>
              </a:ext>
            </a:extLst>
          </p:cNvPr>
          <p:cNvSpPr txBox="1"/>
          <p:nvPr/>
        </p:nvSpPr>
        <p:spPr>
          <a:xfrm>
            <a:off x="88774" y="186432"/>
            <a:ext cx="7483878" cy="63555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lvl="0"/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&lt;!DOCTYPE html&gt;</a:t>
            </a:r>
          </a:p>
          <a:p>
            <a:pPr lvl="0"/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&lt;html&gt;</a:t>
            </a:r>
          </a:p>
          <a:p>
            <a:pPr lvl="0"/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&lt;body&gt;</a:t>
            </a:r>
          </a:p>
          <a:p>
            <a:pPr lvl="0"/>
            <a:endParaRPr lang="en-IN" sz="11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lvl="0"/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&lt;h2&gt;JavaScript try catch&lt;/h2&gt;</a:t>
            </a:r>
          </a:p>
          <a:p>
            <a:pPr lvl="0"/>
            <a:endParaRPr lang="en-IN" sz="11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lvl="0"/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&lt;p&gt;Please input a number between 5 and 10:&lt;/p&gt;</a:t>
            </a:r>
          </a:p>
          <a:p>
            <a:pPr lvl="0"/>
            <a:endParaRPr lang="en-IN" sz="11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lvl="0"/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&lt;input id="demo" type="text"&gt;</a:t>
            </a:r>
          </a:p>
          <a:p>
            <a:pPr lvl="0"/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&lt;button type="button" onclick="</a:t>
            </a:r>
            <a:r>
              <a:rPr lang="en-IN" sz="1100" dirty="0" err="1">
                <a:solidFill>
                  <a:prstClr val="black"/>
                </a:solidFill>
                <a:latin typeface="Consolas" panose="020B0609020204030204" pitchFamily="49" charset="0"/>
              </a:rPr>
              <a:t>myFunction</a:t>
            </a:r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()"&gt;Test Input&lt;/button&gt;</a:t>
            </a:r>
          </a:p>
          <a:p>
            <a:pPr lvl="0"/>
            <a:endParaRPr lang="en-IN" sz="11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lvl="0"/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&lt;p id="p01"&gt;&lt;/p&gt;</a:t>
            </a:r>
          </a:p>
          <a:p>
            <a:pPr lvl="0"/>
            <a:endParaRPr lang="en-IN" sz="11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lvl="0"/>
            <a:r>
              <a:rPr lang="en-IN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&lt;script&gt;</a:t>
            </a:r>
          </a:p>
          <a:p>
            <a:pPr lvl="0"/>
            <a:r>
              <a:rPr lang="en-IN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function </a:t>
            </a:r>
            <a:r>
              <a:rPr lang="en-IN" sz="1100" b="1" dirty="0" err="1">
                <a:solidFill>
                  <a:srgbClr val="7030A0"/>
                </a:solidFill>
                <a:latin typeface="Consolas" panose="020B0609020204030204" pitchFamily="49" charset="0"/>
              </a:rPr>
              <a:t>myFunction</a:t>
            </a:r>
            <a:r>
              <a:rPr lang="en-IN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() {</a:t>
            </a:r>
          </a:p>
          <a:p>
            <a:pPr lvl="0"/>
            <a:r>
              <a:rPr lang="en-IN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  </a:t>
            </a:r>
            <a:r>
              <a:rPr lang="en-IN" sz="1100" b="1" dirty="0" err="1">
                <a:solidFill>
                  <a:srgbClr val="7030A0"/>
                </a:solidFill>
                <a:latin typeface="Consolas" panose="020B0609020204030204" pitchFamily="49" charset="0"/>
              </a:rPr>
              <a:t>const</a:t>
            </a:r>
            <a:r>
              <a:rPr lang="en-IN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 message = </a:t>
            </a:r>
            <a:r>
              <a:rPr lang="en-IN" sz="1100" b="1" dirty="0" err="1">
                <a:solidFill>
                  <a:srgbClr val="7030A0"/>
                </a:solidFill>
                <a:latin typeface="Consolas" panose="020B0609020204030204" pitchFamily="49" charset="0"/>
              </a:rPr>
              <a:t>document.getElementById</a:t>
            </a:r>
            <a:r>
              <a:rPr lang="en-IN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("p01");</a:t>
            </a:r>
          </a:p>
          <a:p>
            <a:pPr lvl="0"/>
            <a:r>
              <a:rPr lang="en-IN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  </a:t>
            </a:r>
            <a:r>
              <a:rPr lang="en-IN" sz="1100" b="1" dirty="0" err="1">
                <a:solidFill>
                  <a:srgbClr val="7030A0"/>
                </a:solidFill>
                <a:latin typeface="Consolas" panose="020B0609020204030204" pitchFamily="49" charset="0"/>
              </a:rPr>
              <a:t>message.innerHTML</a:t>
            </a:r>
            <a:r>
              <a:rPr lang="en-IN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 = "";</a:t>
            </a:r>
          </a:p>
          <a:p>
            <a:pPr lvl="0"/>
            <a:r>
              <a:rPr lang="en-IN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  let x = </a:t>
            </a:r>
            <a:r>
              <a:rPr lang="en-IN" sz="1100" b="1" dirty="0" err="1">
                <a:solidFill>
                  <a:srgbClr val="7030A0"/>
                </a:solidFill>
                <a:latin typeface="Consolas" panose="020B0609020204030204" pitchFamily="49" charset="0"/>
              </a:rPr>
              <a:t>document.getElementById</a:t>
            </a:r>
            <a:r>
              <a:rPr lang="en-IN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("demo").value;</a:t>
            </a:r>
          </a:p>
          <a:p>
            <a:pPr lvl="0"/>
            <a:r>
              <a:rPr lang="en-IN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  try { </a:t>
            </a:r>
          </a:p>
          <a:p>
            <a:pPr lvl="0"/>
            <a:r>
              <a:rPr lang="en-IN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    if(x == "")  throw "is empty";</a:t>
            </a:r>
          </a:p>
          <a:p>
            <a:pPr lvl="0"/>
            <a:r>
              <a:rPr lang="en-IN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    if(</a:t>
            </a:r>
            <a:r>
              <a:rPr lang="en-IN" sz="1100" b="1" dirty="0" err="1">
                <a:solidFill>
                  <a:srgbClr val="7030A0"/>
                </a:solidFill>
                <a:latin typeface="Consolas" panose="020B0609020204030204" pitchFamily="49" charset="0"/>
              </a:rPr>
              <a:t>isNaN</a:t>
            </a:r>
            <a:r>
              <a:rPr lang="en-IN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(x)) throw "is not a number";</a:t>
            </a:r>
          </a:p>
          <a:p>
            <a:pPr lvl="0"/>
            <a:r>
              <a:rPr lang="en-IN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    x = Number(x);</a:t>
            </a:r>
          </a:p>
          <a:p>
            <a:pPr lvl="0"/>
            <a:r>
              <a:rPr lang="en-IN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    if(x &gt; 10)   throw "is too high";</a:t>
            </a:r>
          </a:p>
          <a:p>
            <a:pPr lvl="0"/>
            <a:r>
              <a:rPr lang="en-IN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    if(x &lt; 5)  throw "is too low";</a:t>
            </a:r>
          </a:p>
          <a:p>
            <a:pPr lvl="0"/>
            <a:r>
              <a:rPr lang="en-IN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  }</a:t>
            </a:r>
          </a:p>
          <a:p>
            <a:pPr lvl="0"/>
            <a:r>
              <a:rPr lang="en-IN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  catch(err) {</a:t>
            </a:r>
          </a:p>
          <a:p>
            <a:pPr lvl="0"/>
            <a:r>
              <a:rPr lang="en-IN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    </a:t>
            </a:r>
            <a:r>
              <a:rPr lang="en-IN" sz="1100" b="1" dirty="0" err="1">
                <a:solidFill>
                  <a:srgbClr val="7030A0"/>
                </a:solidFill>
                <a:latin typeface="Consolas" panose="020B0609020204030204" pitchFamily="49" charset="0"/>
              </a:rPr>
              <a:t>message.innerHTML</a:t>
            </a:r>
            <a:r>
              <a:rPr lang="en-IN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 = "Input " + err;</a:t>
            </a:r>
          </a:p>
          <a:p>
            <a:pPr lvl="0"/>
            <a:r>
              <a:rPr lang="en-IN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  }</a:t>
            </a:r>
          </a:p>
          <a:p>
            <a:pPr lvl="0"/>
            <a:r>
              <a:rPr lang="en-IN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  finally {</a:t>
            </a:r>
          </a:p>
          <a:p>
            <a:pPr lvl="0"/>
            <a:r>
              <a:rPr lang="en-IN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    </a:t>
            </a:r>
            <a:r>
              <a:rPr lang="en-IN" sz="1100" b="1" dirty="0" err="1">
                <a:solidFill>
                  <a:srgbClr val="7030A0"/>
                </a:solidFill>
                <a:latin typeface="Consolas" panose="020B0609020204030204" pitchFamily="49" charset="0"/>
              </a:rPr>
              <a:t>document.getElementById</a:t>
            </a:r>
            <a:r>
              <a:rPr lang="en-IN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("demo").value = "";</a:t>
            </a:r>
          </a:p>
          <a:p>
            <a:pPr lvl="0"/>
            <a:r>
              <a:rPr lang="en-IN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  }</a:t>
            </a:r>
          </a:p>
          <a:p>
            <a:pPr lvl="0"/>
            <a:r>
              <a:rPr lang="en-IN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}</a:t>
            </a:r>
          </a:p>
          <a:p>
            <a:pPr lvl="0"/>
            <a:r>
              <a:rPr lang="en-IN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&lt;/script&gt;</a:t>
            </a:r>
          </a:p>
          <a:p>
            <a:pPr lvl="0"/>
            <a:endParaRPr lang="en-IN" sz="11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lvl="0"/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&lt;/body&gt;</a:t>
            </a:r>
          </a:p>
          <a:p>
            <a:pPr lvl="0"/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&lt;/html&gt;</a:t>
            </a:r>
          </a:p>
        </p:txBody>
      </p:sp>
    </p:spTree>
    <p:extLst>
      <p:ext uri="{BB962C8B-B14F-4D97-AF65-F5344CB8AC3E}">
        <p14:creationId xmlns:p14="http://schemas.microsoft.com/office/powerpoint/2010/main" val="3423745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FB833-110A-4231-82EA-F52BF99D7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0816" y="71023"/>
            <a:ext cx="4015669" cy="780094"/>
          </a:xfrm>
        </p:spPr>
        <p:txBody>
          <a:bodyPr/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finally statement</a:t>
            </a:r>
            <a:endParaRPr lang="en-IN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911FCF-C4BD-412F-89A4-B4ABBCD09543}"/>
              </a:ext>
            </a:extLst>
          </p:cNvPr>
          <p:cNvSpPr txBox="1"/>
          <p:nvPr/>
        </p:nvSpPr>
        <p:spPr>
          <a:xfrm>
            <a:off x="88774" y="186432"/>
            <a:ext cx="7483878" cy="63555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lvl="0"/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&lt;!DOCTYPE html&gt;</a:t>
            </a:r>
          </a:p>
          <a:p>
            <a:pPr lvl="0"/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&lt;html&gt;</a:t>
            </a:r>
          </a:p>
          <a:p>
            <a:pPr lvl="0"/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&lt;body&gt;</a:t>
            </a:r>
          </a:p>
          <a:p>
            <a:pPr lvl="0"/>
            <a:endParaRPr lang="en-IN" sz="11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lvl="0"/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&lt;h2&gt;JavaScript try catch&lt;/h2&gt;</a:t>
            </a:r>
          </a:p>
          <a:p>
            <a:pPr lvl="0"/>
            <a:endParaRPr lang="en-IN" sz="11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lvl="0"/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&lt;p&gt;Please input a number between 5 and 10:&lt;/p&gt;</a:t>
            </a:r>
          </a:p>
          <a:p>
            <a:pPr lvl="0"/>
            <a:endParaRPr lang="en-IN" sz="11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lvl="0"/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&lt;input id="demo" type="text"&gt;</a:t>
            </a:r>
          </a:p>
          <a:p>
            <a:pPr lvl="0"/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&lt;button type="button" onclick="</a:t>
            </a:r>
            <a:r>
              <a:rPr lang="en-IN" sz="1100" dirty="0" err="1">
                <a:solidFill>
                  <a:prstClr val="black"/>
                </a:solidFill>
                <a:latin typeface="Consolas" panose="020B0609020204030204" pitchFamily="49" charset="0"/>
              </a:rPr>
              <a:t>myFunction</a:t>
            </a:r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()"&gt;Test Input&lt;/button&gt;</a:t>
            </a:r>
          </a:p>
          <a:p>
            <a:pPr lvl="0"/>
            <a:endParaRPr lang="en-IN" sz="11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lvl="0"/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&lt;p id="p01"&gt;&lt;/p&gt;</a:t>
            </a:r>
          </a:p>
          <a:p>
            <a:pPr lvl="0"/>
            <a:endParaRPr lang="en-IN" sz="11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lvl="0"/>
            <a:r>
              <a:rPr lang="en-IN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&lt;script&gt;</a:t>
            </a:r>
          </a:p>
          <a:p>
            <a:pPr lvl="0"/>
            <a:r>
              <a:rPr lang="en-IN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function </a:t>
            </a:r>
            <a:r>
              <a:rPr lang="en-IN" sz="1100" b="1" dirty="0" err="1">
                <a:solidFill>
                  <a:srgbClr val="7030A0"/>
                </a:solidFill>
                <a:latin typeface="Consolas" panose="020B0609020204030204" pitchFamily="49" charset="0"/>
              </a:rPr>
              <a:t>myFunction</a:t>
            </a:r>
            <a:r>
              <a:rPr lang="en-IN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() {</a:t>
            </a:r>
          </a:p>
          <a:p>
            <a:pPr lvl="0"/>
            <a:r>
              <a:rPr lang="en-IN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  </a:t>
            </a:r>
            <a:r>
              <a:rPr lang="en-IN" sz="1100" b="1" dirty="0" err="1">
                <a:solidFill>
                  <a:srgbClr val="7030A0"/>
                </a:solidFill>
                <a:latin typeface="Consolas" panose="020B0609020204030204" pitchFamily="49" charset="0"/>
              </a:rPr>
              <a:t>const</a:t>
            </a:r>
            <a:r>
              <a:rPr lang="en-IN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 message = </a:t>
            </a:r>
            <a:r>
              <a:rPr lang="en-IN" sz="1100" b="1" dirty="0" err="1">
                <a:solidFill>
                  <a:srgbClr val="7030A0"/>
                </a:solidFill>
                <a:latin typeface="Consolas" panose="020B0609020204030204" pitchFamily="49" charset="0"/>
              </a:rPr>
              <a:t>document.getElementById</a:t>
            </a:r>
            <a:r>
              <a:rPr lang="en-IN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("p01");</a:t>
            </a:r>
          </a:p>
          <a:p>
            <a:pPr lvl="0"/>
            <a:r>
              <a:rPr lang="en-IN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  </a:t>
            </a:r>
            <a:r>
              <a:rPr lang="en-IN" sz="1100" b="1" dirty="0" err="1">
                <a:solidFill>
                  <a:srgbClr val="7030A0"/>
                </a:solidFill>
                <a:latin typeface="Consolas" panose="020B0609020204030204" pitchFamily="49" charset="0"/>
              </a:rPr>
              <a:t>message.innerHTML</a:t>
            </a:r>
            <a:r>
              <a:rPr lang="en-IN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 = "";</a:t>
            </a:r>
          </a:p>
          <a:p>
            <a:pPr lvl="0"/>
            <a:r>
              <a:rPr lang="en-IN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  let x = </a:t>
            </a:r>
            <a:r>
              <a:rPr lang="en-IN" sz="1100" b="1" dirty="0" err="1">
                <a:solidFill>
                  <a:srgbClr val="7030A0"/>
                </a:solidFill>
                <a:latin typeface="Consolas" panose="020B0609020204030204" pitchFamily="49" charset="0"/>
              </a:rPr>
              <a:t>document.getElementById</a:t>
            </a:r>
            <a:r>
              <a:rPr lang="en-IN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("demo").value;</a:t>
            </a:r>
          </a:p>
          <a:p>
            <a:pPr lvl="0"/>
            <a:r>
              <a:rPr lang="en-IN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  try { </a:t>
            </a:r>
          </a:p>
          <a:p>
            <a:pPr lvl="0"/>
            <a:r>
              <a:rPr lang="en-IN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    if(x == "")  throw "is empty";</a:t>
            </a:r>
          </a:p>
          <a:p>
            <a:pPr lvl="0"/>
            <a:r>
              <a:rPr lang="en-IN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    if(</a:t>
            </a:r>
            <a:r>
              <a:rPr lang="en-IN" sz="1100" b="1" dirty="0" err="1">
                <a:solidFill>
                  <a:srgbClr val="7030A0"/>
                </a:solidFill>
                <a:latin typeface="Consolas" panose="020B0609020204030204" pitchFamily="49" charset="0"/>
              </a:rPr>
              <a:t>isNaN</a:t>
            </a:r>
            <a:r>
              <a:rPr lang="en-IN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(x)) throw "is not a number";</a:t>
            </a:r>
          </a:p>
          <a:p>
            <a:pPr lvl="0"/>
            <a:r>
              <a:rPr lang="en-IN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    x = Number(x);</a:t>
            </a:r>
          </a:p>
          <a:p>
            <a:pPr lvl="0"/>
            <a:r>
              <a:rPr lang="en-IN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    if(x &gt; 10)   throw "is too high";</a:t>
            </a:r>
          </a:p>
          <a:p>
            <a:pPr lvl="0"/>
            <a:r>
              <a:rPr lang="en-IN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    if(x &lt; 5)  throw "is too low";</a:t>
            </a:r>
          </a:p>
          <a:p>
            <a:pPr lvl="0"/>
            <a:r>
              <a:rPr lang="en-IN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  }</a:t>
            </a:r>
          </a:p>
          <a:p>
            <a:pPr lvl="0"/>
            <a:r>
              <a:rPr lang="en-IN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  catch(err) {</a:t>
            </a:r>
          </a:p>
          <a:p>
            <a:pPr lvl="0"/>
            <a:r>
              <a:rPr lang="en-IN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    </a:t>
            </a:r>
            <a:r>
              <a:rPr lang="en-IN" sz="1100" b="1" dirty="0" err="1">
                <a:solidFill>
                  <a:srgbClr val="7030A0"/>
                </a:solidFill>
                <a:latin typeface="Consolas" panose="020B0609020204030204" pitchFamily="49" charset="0"/>
              </a:rPr>
              <a:t>message.innerHTML</a:t>
            </a:r>
            <a:r>
              <a:rPr lang="en-IN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 = "Input " + err;</a:t>
            </a:r>
          </a:p>
          <a:p>
            <a:pPr lvl="0"/>
            <a:r>
              <a:rPr lang="en-IN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  }</a:t>
            </a:r>
          </a:p>
          <a:p>
            <a:pPr lvl="0"/>
            <a:r>
              <a:rPr lang="en-IN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  finally {</a:t>
            </a:r>
          </a:p>
          <a:p>
            <a:pPr lvl="0"/>
            <a:r>
              <a:rPr lang="en-IN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    </a:t>
            </a:r>
            <a:r>
              <a:rPr lang="en-IN" sz="1100" b="1" dirty="0" err="1">
                <a:solidFill>
                  <a:srgbClr val="7030A0"/>
                </a:solidFill>
                <a:latin typeface="Consolas" panose="020B0609020204030204" pitchFamily="49" charset="0"/>
              </a:rPr>
              <a:t>document.getElementById</a:t>
            </a:r>
            <a:r>
              <a:rPr lang="en-IN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("demo").value = "";</a:t>
            </a:r>
          </a:p>
          <a:p>
            <a:pPr lvl="0"/>
            <a:r>
              <a:rPr lang="en-IN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  }</a:t>
            </a:r>
          </a:p>
          <a:p>
            <a:pPr lvl="0"/>
            <a:r>
              <a:rPr lang="en-IN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}</a:t>
            </a:r>
          </a:p>
          <a:p>
            <a:pPr lvl="0"/>
            <a:r>
              <a:rPr lang="en-IN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&lt;/script&gt;</a:t>
            </a:r>
          </a:p>
          <a:p>
            <a:pPr lvl="0"/>
            <a:endParaRPr lang="en-IN" sz="11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lvl="0"/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&lt;/body&gt;</a:t>
            </a:r>
          </a:p>
          <a:p>
            <a:pPr lvl="0"/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&lt;/html&gt;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AA3F98F-9239-4DC7-A646-7B0B43018D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26280" r="28131" b="50808"/>
          <a:stretch/>
        </p:blipFill>
        <p:spPr>
          <a:xfrm>
            <a:off x="8217763" y="1420428"/>
            <a:ext cx="2666260" cy="1571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502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FB833-110A-4231-82EA-F52BF99D7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604769" cy="771217"/>
          </a:xfrm>
        </p:spPr>
        <p:txBody>
          <a:bodyPr/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What JavaScript can do? </a:t>
            </a:r>
            <a:endParaRPr lang="en-IN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C4445D-40DA-4920-BC95-3CED7C06CE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75535" y="920102"/>
            <a:ext cx="3562350" cy="574675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Clr>
                <a:schemeClr val="accent2"/>
              </a:buClr>
              <a:buNone/>
            </a:pPr>
            <a:r>
              <a:rPr lang="en-US" sz="2400" b="1" dirty="0">
                <a:solidFill>
                  <a:schemeClr val="accent2">
                    <a:lumMod val="50000"/>
                  </a:schemeClr>
                </a:solidFill>
              </a:rPr>
              <a:t>  Hide HTML Elements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B16D11-E557-4DE5-9177-C937D578A93C}"/>
              </a:ext>
            </a:extLst>
          </p:cNvPr>
          <p:cNvSpPr txBox="1"/>
          <p:nvPr/>
        </p:nvSpPr>
        <p:spPr>
          <a:xfrm>
            <a:off x="328472" y="1724912"/>
            <a:ext cx="11656382" cy="267765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400" dirty="0">
                <a:latin typeface="Consolas" panose="020B0609020204030204" pitchFamily="49" charset="0"/>
              </a:rPr>
              <a:t>&lt;!DOCTYPE html&gt;</a:t>
            </a:r>
          </a:p>
          <a:p>
            <a:r>
              <a:rPr lang="en-IN" sz="1400" dirty="0">
                <a:latin typeface="Consolas" panose="020B0609020204030204" pitchFamily="49" charset="0"/>
              </a:rPr>
              <a:t>&lt;html&gt;</a:t>
            </a:r>
          </a:p>
          <a:p>
            <a:r>
              <a:rPr lang="en-IN" sz="1400" dirty="0">
                <a:latin typeface="Consolas" panose="020B0609020204030204" pitchFamily="49" charset="0"/>
              </a:rPr>
              <a:t>&lt;body&gt;</a:t>
            </a:r>
          </a:p>
          <a:p>
            <a:endParaRPr lang="en-IN" sz="1400" dirty="0">
              <a:latin typeface="Consolas" panose="020B0609020204030204" pitchFamily="49" charset="0"/>
            </a:endParaRPr>
          </a:p>
          <a:p>
            <a:r>
              <a:rPr lang="en-IN" sz="1400" dirty="0">
                <a:latin typeface="Consolas" panose="020B0609020204030204" pitchFamily="49" charset="0"/>
              </a:rPr>
              <a:t>&lt;h2&gt;What Can JavaScript Do?&lt;/h2&gt;</a:t>
            </a:r>
          </a:p>
          <a:p>
            <a:endParaRPr lang="en-IN" sz="1400" dirty="0">
              <a:latin typeface="Consolas" panose="020B0609020204030204" pitchFamily="49" charset="0"/>
            </a:endParaRPr>
          </a:p>
          <a:p>
            <a:r>
              <a:rPr lang="en-IN" sz="1400" dirty="0">
                <a:latin typeface="Consolas" panose="020B0609020204030204" pitchFamily="49" charset="0"/>
              </a:rPr>
              <a:t>&lt;p </a:t>
            </a:r>
            <a:r>
              <a:rPr lang="en-IN" sz="1400" dirty="0">
                <a:solidFill>
                  <a:schemeClr val="accent5"/>
                </a:solidFill>
                <a:latin typeface="Consolas" panose="020B0609020204030204" pitchFamily="49" charset="0"/>
              </a:rPr>
              <a:t>id="demo"</a:t>
            </a:r>
            <a:r>
              <a:rPr lang="en-IN" sz="1400" dirty="0">
                <a:latin typeface="Consolas" panose="020B0609020204030204" pitchFamily="49" charset="0"/>
              </a:rPr>
              <a:t>&gt;JavaScript can hide HTML elements.&lt;/p&gt;</a:t>
            </a:r>
          </a:p>
          <a:p>
            <a:endParaRPr lang="en-IN" sz="1400" dirty="0">
              <a:latin typeface="Consolas" panose="020B0609020204030204" pitchFamily="49" charset="0"/>
            </a:endParaRPr>
          </a:p>
          <a:p>
            <a:r>
              <a:rPr lang="en-IN" sz="1400" dirty="0">
                <a:latin typeface="Consolas" panose="020B0609020204030204" pitchFamily="49" charset="0"/>
              </a:rPr>
              <a:t>&lt;button type="button" onclick=</a:t>
            </a:r>
            <a:r>
              <a:rPr lang="en-IN" sz="1400" dirty="0">
                <a:solidFill>
                  <a:srgbClr val="FF0000"/>
                </a:solidFill>
                <a:latin typeface="Consolas" panose="020B0609020204030204" pitchFamily="49" charset="0"/>
              </a:rPr>
              <a:t>"</a:t>
            </a:r>
            <a:r>
              <a:rPr lang="en-IN" sz="1400" dirty="0" err="1">
                <a:solidFill>
                  <a:srgbClr val="FF0000"/>
                </a:solidFill>
                <a:latin typeface="Consolas" panose="020B0609020204030204" pitchFamily="49" charset="0"/>
              </a:rPr>
              <a:t>document.getElementById</a:t>
            </a:r>
            <a:r>
              <a:rPr lang="en-IN" sz="1400" dirty="0">
                <a:solidFill>
                  <a:srgbClr val="FF0000"/>
                </a:solidFill>
                <a:latin typeface="Consolas" panose="020B0609020204030204" pitchFamily="49" charset="0"/>
              </a:rPr>
              <a:t>('demo').</a:t>
            </a:r>
            <a:r>
              <a:rPr lang="en-IN" sz="1400" dirty="0" err="1">
                <a:solidFill>
                  <a:srgbClr val="FF0000"/>
                </a:solidFill>
                <a:latin typeface="Consolas" panose="020B0609020204030204" pitchFamily="49" charset="0"/>
              </a:rPr>
              <a:t>style.display</a:t>
            </a:r>
            <a:r>
              <a:rPr lang="en-IN" sz="1400" dirty="0">
                <a:solidFill>
                  <a:srgbClr val="FF0000"/>
                </a:solidFill>
                <a:latin typeface="Consolas" panose="020B0609020204030204" pitchFamily="49" charset="0"/>
              </a:rPr>
              <a:t>='none'"</a:t>
            </a:r>
            <a:r>
              <a:rPr lang="en-IN" sz="1400" dirty="0">
                <a:latin typeface="Consolas" panose="020B0609020204030204" pitchFamily="49" charset="0"/>
              </a:rPr>
              <a:t>&gt;Click Me!&lt;/button&gt;</a:t>
            </a:r>
          </a:p>
          <a:p>
            <a:endParaRPr lang="en-IN" sz="1400" dirty="0">
              <a:latin typeface="Consolas" panose="020B0609020204030204" pitchFamily="49" charset="0"/>
            </a:endParaRPr>
          </a:p>
          <a:p>
            <a:r>
              <a:rPr lang="en-IN" sz="1400" dirty="0">
                <a:latin typeface="Consolas" panose="020B0609020204030204" pitchFamily="49" charset="0"/>
              </a:rPr>
              <a:t>&lt;/body&gt;</a:t>
            </a:r>
          </a:p>
          <a:p>
            <a:r>
              <a:rPr lang="en-IN" sz="1400" dirty="0">
                <a:latin typeface="Consolas" panose="020B0609020204030204" pitchFamily="49" charset="0"/>
              </a:rPr>
              <a:t>&lt;/html&gt;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407174-205E-4C86-B75D-03E0ED3313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25152" r="7670" b="50000"/>
          <a:stretch/>
        </p:blipFill>
        <p:spPr>
          <a:xfrm>
            <a:off x="328472" y="4858730"/>
            <a:ext cx="5160885" cy="17040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0FDB042-ED22-4119-8DC5-C0545556F1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 t="25152" r="8981" b="51456"/>
          <a:stretch/>
        </p:blipFill>
        <p:spPr>
          <a:xfrm>
            <a:off x="6983767" y="4858730"/>
            <a:ext cx="5001087" cy="1604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664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FB833-110A-4231-82EA-F52BF99D7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71217"/>
          </a:xfrm>
        </p:spPr>
        <p:txBody>
          <a:bodyPr/>
          <a:lstStyle/>
          <a:p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The Error Object</a:t>
            </a:r>
            <a:endParaRPr lang="en-IN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C4445D-40DA-4920-BC95-3CED7C06CE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2790" y="1136342"/>
            <a:ext cx="10515600" cy="5262563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JavaScript has a built in error object that provides error information when an error occurs.</a:t>
            </a:r>
          </a:p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The error object provides two useful properties: name and message.</a:t>
            </a:r>
          </a:p>
          <a:p>
            <a:pPr marL="0" indent="0">
              <a:lnSpc>
                <a:spcPct val="150000"/>
              </a:lnSpc>
              <a:buClr>
                <a:schemeClr val="accent2"/>
              </a:buClr>
              <a:buNone/>
            </a:pPr>
            <a:endParaRPr lang="en-US" sz="1800" dirty="0">
              <a:solidFill>
                <a:schemeClr val="accent1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Error Object Properties</a:t>
            </a:r>
          </a:p>
          <a:p>
            <a:pPr marL="0" indent="0">
              <a:lnSpc>
                <a:spcPct val="150000"/>
              </a:lnSpc>
              <a:buClr>
                <a:schemeClr val="accent2"/>
              </a:buClr>
              <a:buNone/>
            </a:pPr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Property		Description</a:t>
            </a:r>
          </a:p>
          <a:p>
            <a:pPr marL="0" indent="0">
              <a:lnSpc>
                <a:spcPct val="150000"/>
              </a:lnSpc>
              <a:buClr>
                <a:schemeClr val="accent2"/>
              </a:buClr>
              <a:buNone/>
            </a:pPr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name		Sets or returns an error name</a:t>
            </a:r>
          </a:p>
          <a:p>
            <a:pPr marL="0" indent="0">
              <a:lnSpc>
                <a:spcPct val="150000"/>
              </a:lnSpc>
              <a:buClr>
                <a:schemeClr val="accent2"/>
              </a:buClr>
              <a:buNone/>
            </a:pPr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message		Sets or returns an error message (a string)</a:t>
            </a:r>
          </a:p>
          <a:p>
            <a:pPr marL="0" indent="0">
              <a:lnSpc>
                <a:spcPct val="150000"/>
              </a:lnSpc>
              <a:buClr>
                <a:schemeClr val="accent2"/>
              </a:buClr>
              <a:buNone/>
            </a:pPr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Error 		Name Values</a:t>
            </a:r>
          </a:p>
          <a:p>
            <a:pPr marL="0" indent="0">
              <a:lnSpc>
                <a:spcPct val="150000"/>
              </a:lnSpc>
              <a:buClr>
                <a:schemeClr val="accent2"/>
              </a:buClr>
              <a:buNone/>
            </a:pPr>
            <a:endParaRPr lang="en-US" sz="1800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3733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FB833-110A-4231-82EA-F52BF99D7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71217"/>
          </a:xfrm>
        </p:spPr>
        <p:txBody>
          <a:bodyPr/>
          <a:lstStyle/>
          <a:p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The Error Object</a:t>
            </a:r>
            <a:endParaRPr lang="en-IN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C4445D-40DA-4920-BC95-3CED7C06CE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2790" y="1136342"/>
            <a:ext cx="10515600" cy="5262563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Clr>
                <a:schemeClr val="accent2"/>
              </a:buClr>
              <a:buNone/>
            </a:pPr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Error Name Values</a:t>
            </a:r>
          </a:p>
          <a:p>
            <a:pPr marL="0" indent="0">
              <a:lnSpc>
                <a:spcPct val="150000"/>
              </a:lnSpc>
              <a:buClr>
                <a:schemeClr val="accent2"/>
              </a:buClr>
              <a:buNone/>
            </a:pPr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Six different values can be returned by the error name property:</a:t>
            </a:r>
          </a:p>
          <a:p>
            <a:pPr marL="0" indent="0">
              <a:lnSpc>
                <a:spcPct val="150000"/>
              </a:lnSpc>
              <a:buClr>
                <a:schemeClr val="accent2"/>
              </a:buClr>
              <a:buNone/>
            </a:pPr>
            <a:endParaRPr lang="en-US" sz="1800" dirty="0">
              <a:solidFill>
                <a:schemeClr val="accent1">
                  <a:lumMod val="50000"/>
                </a:schemeClr>
              </a:solidFill>
            </a:endParaRPr>
          </a:p>
          <a:p>
            <a:pPr marL="0" indent="0">
              <a:lnSpc>
                <a:spcPct val="150000"/>
              </a:lnSpc>
              <a:buClr>
                <a:schemeClr val="accent2"/>
              </a:buClr>
              <a:buNone/>
            </a:pPr>
            <a:r>
              <a:rPr lang="en-US" sz="1800" b="1" dirty="0">
                <a:solidFill>
                  <a:schemeClr val="accent1">
                    <a:lumMod val="50000"/>
                  </a:schemeClr>
                </a:solidFill>
              </a:rPr>
              <a:t>Error Name	Description</a:t>
            </a:r>
          </a:p>
          <a:p>
            <a:pPr marL="0" indent="0">
              <a:lnSpc>
                <a:spcPct val="150000"/>
              </a:lnSpc>
              <a:buClr>
                <a:schemeClr val="accent2"/>
              </a:buClr>
              <a:buNone/>
            </a:pPr>
            <a:r>
              <a:rPr lang="en-US" sz="1800" dirty="0" err="1">
                <a:solidFill>
                  <a:schemeClr val="accent1">
                    <a:lumMod val="50000"/>
                  </a:schemeClr>
                </a:solidFill>
              </a:rPr>
              <a:t>EvalError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		An error has occurred in the eval() function</a:t>
            </a:r>
          </a:p>
          <a:p>
            <a:pPr marL="0" indent="0">
              <a:lnSpc>
                <a:spcPct val="150000"/>
              </a:lnSpc>
              <a:buClr>
                <a:schemeClr val="accent2"/>
              </a:buClr>
              <a:buNone/>
            </a:pPr>
            <a:r>
              <a:rPr lang="en-US" sz="1800" dirty="0" err="1">
                <a:solidFill>
                  <a:schemeClr val="accent1">
                    <a:lumMod val="50000"/>
                  </a:schemeClr>
                </a:solidFill>
              </a:rPr>
              <a:t>RangeError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	A number "out of range" has occurred</a:t>
            </a:r>
          </a:p>
          <a:p>
            <a:pPr marL="0" indent="0">
              <a:lnSpc>
                <a:spcPct val="150000"/>
              </a:lnSpc>
              <a:buClr>
                <a:schemeClr val="accent2"/>
              </a:buClr>
              <a:buNone/>
            </a:pPr>
            <a:r>
              <a:rPr lang="en-US" sz="1800" dirty="0" err="1">
                <a:solidFill>
                  <a:schemeClr val="accent1">
                    <a:lumMod val="50000"/>
                  </a:schemeClr>
                </a:solidFill>
              </a:rPr>
              <a:t>ReferenceError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	An illegal reference has occurred</a:t>
            </a:r>
          </a:p>
          <a:p>
            <a:pPr marL="0" indent="0">
              <a:lnSpc>
                <a:spcPct val="150000"/>
              </a:lnSpc>
              <a:buClr>
                <a:schemeClr val="accent2"/>
              </a:buClr>
              <a:buNone/>
            </a:pPr>
            <a:r>
              <a:rPr lang="en-US" sz="1800" dirty="0" err="1">
                <a:solidFill>
                  <a:schemeClr val="accent1">
                    <a:lumMod val="50000"/>
                  </a:schemeClr>
                </a:solidFill>
              </a:rPr>
              <a:t>SyntaxError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	A syntax error has occurred</a:t>
            </a:r>
          </a:p>
          <a:p>
            <a:pPr marL="0" indent="0">
              <a:lnSpc>
                <a:spcPct val="150000"/>
              </a:lnSpc>
              <a:buClr>
                <a:schemeClr val="accent2"/>
              </a:buClr>
              <a:buNone/>
            </a:pPr>
            <a:r>
              <a:rPr lang="en-US" sz="1800" dirty="0" err="1">
                <a:solidFill>
                  <a:schemeClr val="accent1">
                    <a:lumMod val="50000"/>
                  </a:schemeClr>
                </a:solidFill>
              </a:rPr>
              <a:t>TypeError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		A type error has occurred</a:t>
            </a:r>
          </a:p>
          <a:p>
            <a:pPr marL="0" indent="0">
              <a:lnSpc>
                <a:spcPct val="150000"/>
              </a:lnSpc>
              <a:buClr>
                <a:schemeClr val="accent2"/>
              </a:buClr>
              <a:buNone/>
            </a:pPr>
            <a:r>
              <a:rPr lang="en-US" sz="1800" dirty="0" err="1">
                <a:solidFill>
                  <a:schemeClr val="accent1">
                    <a:lumMod val="50000"/>
                  </a:schemeClr>
                </a:solidFill>
              </a:rPr>
              <a:t>URIError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		An error in </a:t>
            </a:r>
            <a:r>
              <a:rPr lang="en-US" sz="1800" dirty="0" err="1">
                <a:solidFill>
                  <a:schemeClr val="accent1">
                    <a:lumMod val="50000"/>
                  </a:schemeClr>
                </a:solidFill>
              </a:rPr>
              <a:t>encodeURI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() has occurred</a:t>
            </a:r>
          </a:p>
        </p:txBody>
      </p:sp>
    </p:spTree>
    <p:extLst>
      <p:ext uri="{BB962C8B-B14F-4D97-AF65-F5344CB8AC3E}">
        <p14:creationId xmlns:p14="http://schemas.microsoft.com/office/powerpoint/2010/main" val="1382364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FB833-110A-4231-82EA-F52BF99D7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DOM (Document Object Model)</a:t>
            </a:r>
            <a:endParaRPr lang="en-IN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C4445D-40DA-4920-BC95-3CED7C06CE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Clr>
                <a:schemeClr val="accent2"/>
              </a:buClr>
              <a:buNone/>
            </a:pPr>
            <a:endParaRPr lang="en-US" sz="1800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696467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FB833-110A-4231-82EA-F52BF99D7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71217"/>
          </a:xfrm>
        </p:spPr>
        <p:txBody>
          <a:bodyPr/>
          <a:lstStyle/>
          <a:p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DOM (Document Object Model)</a:t>
            </a:r>
            <a:endParaRPr lang="en-IN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C4445D-40DA-4920-BC95-3CED7C06CE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2790" y="1136342"/>
            <a:ext cx="10515600" cy="5262563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With the HTML DOM, JavaScript can access and change all the elements of an HTML document.</a:t>
            </a:r>
          </a:p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When a web page is loaded, the browser creates a Document Object Model of the page.</a:t>
            </a:r>
          </a:p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The HTML DOM model is constructed as a tree of Objects:</a:t>
            </a:r>
          </a:p>
          <a:p>
            <a:pPr marL="0" indent="0">
              <a:lnSpc>
                <a:spcPct val="150000"/>
              </a:lnSpc>
              <a:buClr>
                <a:schemeClr val="accent2"/>
              </a:buClr>
              <a:buNone/>
            </a:pPr>
            <a:endParaRPr lang="en-US" sz="1800" dirty="0">
              <a:solidFill>
                <a:schemeClr val="accent1">
                  <a:lumMod val="50000"/>
                </a:schemeClr>
              </a:solidFill>
            </a:endParaRPr>
          </a:p>
          <a:p>
            <a:pPr marL="0" indent="0">
              <a:lnSpc>
                <a:spcPct val="150000"/>
              </a:lnSpc>
              <a:buClr>
                <a:schemeClr val="accent2"/>
              </a:buClr>
              <a:buNone/>
            </a:pPr>
            <a:endParaRPr lang="en-US" sz="1800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ABD842-6844-4FFE-90FF-A4472D07B2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7961" y="3188008"/>
            <a:ext cx="4629150" cy="253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365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FB833-110A-4231-82EA-F52BF99D7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71217"/>
          </a:xfrm>
        </p:spPr>
        <p:txBody>
          <a:bodyPr/>
          <a:lstStyle/>
          <a:p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DOM (Document Object Model)</a:t>
            </a:r>
            <a:endParaRPr lang="en-IN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C4445D-40DA-4920-BC95-3CED7C06CE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2790" y="1136342"/>
            <a:ext cx="10515600" cy="5262563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Clr>
                <a:schemeClr val="accent2"/>
              </a:buClr>
              <a:buNone/>
            </a:pPr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With the object model, JavaScript gets all the power it needs to create dynamic HTML:</a:t>
            </a:r>
          </a:p>
          <a:p>
            <a:pPr marL="0" indent="0">
              <a:lnSpc>
                <a:spcPct val="150000"/>
              </a:lnSpc>
              <a:buClr>
                <a:schemeClr val="accent2"/>
              </a:buClr>
              <a:buNone/>
            </a:pPr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JavaScript can</a:t>
            </a:r>
          </a:p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Change all the HTML elements in the page</a:t>
            </a:r>
          </a:p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Change all the HTML attributes in the page</a:t>
            </a:r>
          </a:p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Change all the CSS styles in the page</a:t>
            </a:r>
          </a:p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Remove existing HTML elements and attributes</a:t>
            </a:r>
          </a:p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Add new HTML elements and attributes</a:t>
            </a:r>
          </a:p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Can react to all existing HTML events in the page</a:t>
            </a:r>
          </a:p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Create new HTML events in the page</a:t>
            </a:r>
          </a:p>
        </p:txBody>
      </p:sp>
    </p:spTree>
    <p:extLst>
      <p:ext uri="{BB962C8B-B14F-4D97-AF65-F5344CB8AC3E}">
        <p14:creationId xmlns:p14="http://schemas.microsoft.com/office/powerpoint/2010/main" val="3274371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FB833-110A-4231-82EA-F52BF99D7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71217"/>
          </a:xfrm>
        </p:spPr>
        <p:txBody>
          <a:bodyPr/>
          <a:lstStyle/>
          <a:p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What is DOM (Document Object Model)</a:t>
            </a:r>
            <a:endParaRPr lang="en-IN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C4445D-40DA-4920-BC95-3CED7C06CE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2790" y="1136342"/>
            <a:ext cx="10515600" cy="5262563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Clr>
                <a:schemeClr val="accent2"/>
              </a:buClr>
              <a:buNone/>
            </a:pPr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The DOM is a W3C (World Wide Web Consortium) standard.</a:t>
            </a:r>
          </a:p>
          <a:p>
            <a:pPr marL="0" indent="0">
              <a:lnSpc>
                <a:spcPct val="150000"/>
              </a:lnSpc>
              <a:buClr>
                <a:schemeClr val="accent2"/>
              </a:buClr>
              <a:buNone/>
            </a:pPr>
            <a:endParaRPr lang="en-US" sz="1800" dirty="0">
              <a:solidFill>
                <a:schemeClr val="accent1">
                  <a:lumMod val="50000"/>
                </a:schemeClr>
              </a:solidFill>
            </a:endParaRPr>
          </a:p>
          <a:p>
            <a:pPr marL="0" indent="0">
              <a:lnSpc>
                <a:spcPct val="150000"/>
              </a:lnSpc>
              <a:buClr>
                <a:schemeClr val="accent2"/>
              </a:buClr>
              <a:buNone/>
            </a:pPr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The DOM defines a standard for accessing documents:</a:t>
            </a:r>
          </a:p>
          <a:p>
            <a:pPr marL="0" indent="0">
              <a:lnSpc>
                <a:spcPct val="150000"/>
              </a:lnSpc>
              <a:buClr>
                <a:schemeClr val="accent2"/>
              </a:buClr>
              <a:buNone/>
            </a:pPr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"The W3C Document Object Model (DOM) is a platform and language-neutral interface that allows programs and scripts to dynamically access and update the content, structure, and style of a document."</a:t>
            </a:r>
          </a:p>
          <a:p>
            <a:pPr marL="0" indent="0">
              <a:lnSpc>
                <a:spcPct val="150000"/>
              </a:lnSpc>
              <a:buClr>
                <a:schemeClr val="accent2"/>
              </a:buClr>
              <a:buNone/>
            </a:pPr>
            <a:endParaRPr lang="en-US" sz="1800" dirty="0">
              <a:solidFill>
                <a:schemeClr val="accent1">
                  <a:lumMod val="50000"/>
                </a:schemeClr>
              </a:solidFill>
            </a:endParaRPr>
          </a:p>
          <a:p>
            <a:pPr marL="0" indent="0">
              <a:lnSpc>
                <a:spcPct val="150000"/>
              </a:lnSpc>
              <a:buClr>
                <a:schemeClr val="accent2"/>
              </a:buClr>
              <a:buNone/>
            </a:pPr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The W3C DOM standard is separated into 3 different parts:</a:t>
            </a:r>
          </a:p>
          <a:p>
            <a:pPr marL="342900" indent="-342900">
              <a:lnSpc>
                <a:spcPct val="150000"/>
              </a:lnSpc>
              <a:buClr>
                <a:schemeClr val="accent2"/>
              </a:buClr>
              <a:buFont typeface="+mj-lt"/>
              <a:buAutoNum type="arabicPeriod"/>
            </a:pPr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Core DOM - standard model for all document types</a:t>
            </a:r>
          </a:p>
          <a:p>
            <a:pPr marL="342900" indent="-342900">
              <a:lnSpc>
                <a:spcPct val="150000"/>
              </a:lnSpc>
              <a:buClr>
                <a:schemeClr val="accent2"/>
              </a:buClr>
              <a:buFont typeface="+mj-lt"/>
              <a:buAutoNum type="arabicPeriod"/>
            </a:pPr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XML DOM - standard model for XML documents</a:t>
            </a:r>
          </a:p>
          <a:p>
            <a:pPr marL="342900" indent="-342900">
              <a:lnSpc>
                <a:spcPct val="150000"/>
              </a:lnSpc>
              <a:buClr>
                <a:schemeClr val="accent2"/>
              </a:buClr>
              <a:buFont typeface="+mj-lt"/>
              <a:buAutoNum type="arabicPeriod"/>
            </a:pPr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HTML DOM - standard model for HTML documents</a:t>
            </a:r>
          </a:p>
        </p:txBody>
      </p:sp>
    </p:spTree>
    <p:extLst>
      <p:ext uri="{BB962C8B-B14F-4D97-AF65-F5344CB8AC3E}">
        <p14:creationId xmlns:p14="http://schemas.microsoft.com/office/powerpoint/2010/main" val="1828125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FB833-110A-4231-82EA-F52BF99D7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71217"/>
          </a:xfrm>
        </p:spPr>
        <p:txBody>
          <a:bodyPr/>
          <a:lstStyle/>
          <a:p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What is HTML DOM?</a:t>
            </a:r>
            <a:endParaRPr lang="en-IN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C4445D-40DA-4920-BC95-3CED7C06CE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2790" y="1136342"/>
            <a:ext cx="10515600" cy="5262563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Clr>
                <a:schemeClr val="accent2"/>
              </a:buClr>
              <a:buNone/>
            </a:pPr>
            <a:endParaRPr lang="en-US" sz="1800" dirty="0">
              <a:solidFill>
                <a:schemeClr val="accent1">
                  <a:lumMod val="50000"/>
                </a:schemeClr>
              </a:solidFill>
            </a:endParaRPr>
          </a:p>
          <a:p>
            <a:pPr marL="0" indent="0">
              <a:lnSpc>
                <a:spcPct val="150000"/>
              </a:lnSpc>
              <a:buClr>
                <a:schemeClr val="accent2"/>
              </a:buClr>
              <a:buNone/>
            </a:pPr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The HTML DOM is a standard object model and programming interface for HTML. </a:t>
            </a:r>
          </a:p>
          <a:p>
            <a:pPr marL="0" indent="0">
              <a:lnSpc>
                <a:spcPct val="150000"/>
              </a:lnSpc>
              <a:buClr>
                <a:schemeClr val="accent2"/>
              </a:buClr>
              <a:buNone/>
            </a:pPr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It defines:</a:t>
            </a:r>
          </a:p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The HTML elements as objects</a:t>
            </a:r>
          </a:p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The properties of all HTML elements</a:t>
            </a:r>
          </a:p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The methods to access all HTML elements</a:t>
            </a:r>
          </a:p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The events for all HTML elements</a:t>
            </a:r>
          </a:p>
          <a:p>
            <a:pPr marL="0" indent="0">
              <a:lnSpc>
                <a:spcPct val="150000"/>
              </a:lnSpc>
              <a:buClr>
                <a:schemeClr val="accent2"/>
              </a:buClr>
              <a:buNone/>
            </a:pPr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In other words: </a:t>
            </a:r>
            <a:r>
              <a:rPr lang="en-US" sz="1800" b="1" dirty="0">
                <a:solidFill>
                  <a:schemeClr val="accent1">
                    <a:lumMod val="50000"/>
                  </a:schemeClr>
                </a:solidFill>
              </a:rPr>
              <a:t>The HTML DOM is a standard for how to get, change, add, or delete HTML elements.</a:t>
            </a:r>
          </a:p>
        </p:txBody>
      </p:sp>
    </p:spTree>
    <p:extLst>
      <p:ext uri="{BB962C8B-B14F-4D97-AF65-F5344CB8AC3E}">
        <p14:creationId xmlns:p14="http://schemas.microsoft.com/office/powerpoint/2010/main" val="2310740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FB833-110A-4231-82EA-F52BF99D7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71217"/>
          </a:xfrm>
        </p:spPr>
        <p:txBody>
          <a:bodyPr/>
          <a:lstStyle/>
          <a:p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DOM Nodes</a:t>
            </a:r>
            <a:endParaRPr lang="en-IN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C4445D-40DA-4920-BC95-3CED7C06CE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71316" y="834501"/>
            <a:ext cx="4953740" cy="5658373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According to the W3C HTML DOM standard, everything in an HTML document is a node:</a:t>
            </a:r>
          </a:p>
          <a:p>
            <a:pPr lvl="1">
              <a:lnSpc>
                <a:spcPct val="150000"/>
              </a:lnSpc>
              <a:buClr>
                <a:schemeClr val="accent2"/>
              </a:buClr>
            </a:pPr>
            <a:r>
              <a:rPr lang="en-US" sz="1400" dirty="0">
                <a:solidFill>
                  <a:schemeClr val="accent1">
                    <a:lumMod val="50000"/>
                  </a:schemeClr>
                </a:solidFill>
              </a:rPr>
              <a:t>The entire document is a document node</a:t>
            </a:r>
          </a:p>
          <a:p>
            <a:pPr lvl="1">
              <a:lnSpc>
                <a:spcPct val="150000"/>
              </a:lnSpc>
              <a:buClr>
                <a:schemeClr val="accent2"/>
              </a:buClr>
            </a:pPr>
            <a:r>
              <a:rPr lang="en-US" sz="1400" dirty="0">
                <a:solidFill>
                  <a:schemeClr val="accent1">
                    <a:lumMod val="50000"/>
                  </a:schemeClr>
                </a:solidFill>
              </a:rPr>
              <a:t>Every HTML element is an element node</a:t>
            </a:r>
          </a:p>
          <a:p>
            <a:pPr lvl="1">
              <a:lnSpc>
                <a:spcPct val="150000"/>
              </a:lnSpc>
              <a:buClr>
                <a:schemeClr val="accent2"/>
              </a:buClr>
            </a:pPr>
            <a:r>
              <a:rPr lang="en-US" sz="1400" dirty="0">
                <a:solidFill>
                  <a:schemeClr val="accent1">
                    <a:lumMod val="50000"/>
                  </a:schemeClr>
                </a:solidFill>
              </a:rPr>
              <a:t>The text inside HTML elements are text nodes</a:t>
            </a:r>
          </a:p>
          <a:p>
            <a:pPr lvl="1">
              <a:lnSpc>
                <a:spcPct val="150000"/>
              </a:lnSpc>
              <a:buClr>
                <a:schemeClr val="accent2"/>
              </a:buClr>
            </a:pPr>
            <a:r>
              <a:rPr lang="en-US" sz="1400" dirty="0">
                <a:solidFill>
                  <a:schemeClr val="accent1">
                    <a:lumMod val="50000"/>
                  </a:schemeClr>
                </a:solidFill>
              </a:rPr>
              <a:t>Every HTML attribute is an attribute node (deprecated)</a:t>
            </a:r>
          </a:p>
          <a:p>
            <a:pPr lvl="1">
              <a:lnSpc>
                <a:spcPct val="150000"/>
              </a:lnSpc>
              <a:buClr>
                <a:schemeClr val="accent2"/>
              </a:buClr>
            </a:pPr>
            <a:r>
              <a:rPr lang="en-US" sz="1400" dirty="0">
                <a:solidFill>
                  <a:schemeClr val="accent1">
                    <a:lumMod val="50000"/>
                  </a:schemeClr>
                </a:solidFill>
              </a:rPr>
              <a:t>All comments are comment nodes</a:t>
            </a:r>
          </a:p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With the HTML DOM, all nodes in the node tree can be accessed by JavaScript.</a:t>
            </a:r>
          </a:p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New nodes can be created, and all nodes can be modified or deleted.</a:t>
            </a:r>
          </a:p>
        </p:txBody>
      </p:sp>
      <p:pic>
        <p:nvPicPr>
          <p:cNvPr id="2050" name="Picture 2" descr="DOM HTML tree">
            <a:extLst>
              <a:ext uri="{FF2B5EF4-FFF2-40B4-BE49-F238E27FC236}">
                <a16:creationId xmlns:a16="http://schemas.microsoft.com/office/drawing/2014/main" id="{CA44BE9D-AB74-4B66-9306-F2631A0458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199" y="2162174"/>
            <a:ext cx="5295019" cy="2898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0739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FB833-110A-4231-82EA-F52BF99D7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71217"/>
          </a:xfrm>
        </p:spPr>
        <p:txBody>
          <a:bodyPr/>
          <a:lstStyle/>
          <a:p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Node Relationships</a:t>
            </a:r>
            <a:endParaRPr lang="en-IN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C4445D-40DA-4920-BC95-3CED7C06CE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6501" y="1367162"/>
            <a:ext cx="6604986" cy="4935984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The nodes in the node tree have a hierarchical relationship to each other.</a:t>
            </a:r>
          </a:p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The terms parent, child, and sibling are used to describe the relationships.</a:t>
            </a:r>
          </a:p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In a node tree, the top node is called the root (or root node)</a:t>
            </a:r>
          </a:p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Every node has exactly one parent, except the root (which has no parent)</a:t>
            </a:r>
          </a:p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A node can have a number of children</a:t>
            </a:r>
          </a:p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Siblings (brothers or sisters) are nodes with the same parent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C6A47A-8636-4685-81D8-5B89E94C0C00}"/>
              </a:ext>
            </a:extLst>
          </p:cNvPr>
          <p:cNvSpPr txBox="1"/>
          <p:nvPr/>
        </p:nvSpPr>
        <p:spPr>
          <a:xfrm>
            <a:off x="838200" y="1553593"/>
            <a:ext cx="3817401" cy="212365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lvl="0"/>
            <a:r>
              <a:rPr lang="en-US" sz="1100" dirty="0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en-US" sz="1100" dirty="0">
                <a:solidFill>
                  <a:srgbClr val="A52A2A"/>
                </a:solidFill>
                <a:latin typeface="Consolas" panose="020B0609020204030204" pitchFamily="49" charset="0"/>
              </a:rPr>
              <a:t>html</a:t>
            </a:r>
            <a:r>
              <a:rPr lang="en-US" sz="1100" dirty="0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r>
              <a:rPr lang="en-US" sz="1100" dirty="0"/>
              <a:t/>
            </a:r>
            <a:br>
              <a:rPr lang="en-US" sz="1100" dirty="0"/>
            </a:br>
            <a:r>
              <a:rPr lang="en-US" sz="1100" dirty="0"/>
              <a:t/>
            </a:r>
            <a:br>
              <a:rPr lang="en-US" sz="1100" dirty="0"/>
            </a:b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sz="1100" dirty="0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en-US" sz="1100" dirty="0">
                <a:solidFill>
                  <a:srgbClr val="A52A2A"/>
                </a:solidFill>
                <a:latin typeface="Consolas" panose="020B0609020204030204" pitchFamily="49" charset="0"/>
              </a:rPr>
              <a:t>head</a:t>
            </a:r>
            <a:r>
              <a:rPr lang="en-US" sz="1100" dirty="0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r>
              <a:rPr lang="en-US" sz="1100" dirty="0"/>
              <a:t/>
            </a:r>
            <a:br>
              <a:rPr lang="en-US" sz="1100" dirty="0"/>
            </a:b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sz="1100" dirty="0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en-US" sz="1100" dirty="0">
                <a:solidFill>
                  <a:srgbClr val="A52A2A"/>
                </a:solidFill>
                <a:latin typeface="Consolas" panose="020B0609020204030204" pitchFamily="49" charset="0"/>
              </a:rPr>
              <a:t>title</a:t>
            </a:r>
            <a:r>
              <a:rPr lang="en-US" sz="1100" dirty="0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DOM Tutorial</a:t>
            </a:r>
            <a:r>
              <a:rPr lang="en-US" sz="1100" dirty="0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en-US" sz="1100" dirty="0">
                <a:solidFill>
                  <a:srgbClr val="A52A2A"/>
                </a:solidFill>
                <a:latin typeface="Consolas" panose="020B0609020204030204" pitchFamily="49" charset="0"/>
              </a:rPr>
              <a:t>/title</a:t>
            </a:r>
            <a:r>
              <a:rPr lang="en-US" sz="1100" dirty="0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r>
              <a:rPr lang="en-US" sz="1100" dirty="0"/>
              <a:t/>
            </a:r>
            <a:br>
              <a:rPr lang="en-US" sz="1100" dirty="0"/>
            </a:b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sz="1100" dirty="0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en-US" sz="1100" dirty="0">
                <a:solidFill>
                  <a:srgbClr val="A52A2A"/>
                </a:solidFill>
                <a:latin typeface="Consolas" panose="020B0609020204030204" pitchFamily="49" charset="0"/>
              </a:rPr>
              <a:t>/head</a:t>
            </a:r>
            <a:r>
              <a:rPr lang="en-US" sz="1100" dirty="0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r>
              <a:rPr lang="en-US" sz="1100" dirty="0"/>
              <a:t/>
            </a:r>
            <a:br>
              <a:rPr lang="en-US" sz="1100" dirty="0"/>
            </a:br>
            <a:r>
              <a:rPr lang="en-US" sz="1100" dirty="0"/>
              <a:t/>
            </a:r>
            <a:br>
              <a:rPr lang="en-US" sz="1100" dirty="0"/>
            </a:b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sz="1100" dirty="0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en-US" sz="1100" dirty="0">
                <a:solidFill>
                  <a:srgbClr val="A52A2A"/>
                </a:solidFill>
                <a:latin typeface="Consolas" panose="020B0609020204030204" pitchFamily="49" charset="0"/>
              </a:rPr>
              <a:t>body</a:t>
            </a:r>
            <a:r>
              <a:rPr lang="en-US" sz="1100" dirty="0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r>
              <a:rPr lang="en-US" sz="1100" dirty="0"/>
              <a:t/>
            </a:r>
            <a:br>
              <a:rPr lang="en-US" sz="1100" dirty="0"/>
            </a:b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sz="1100" dirty="0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en-US" sz="1100" dirty="0">
                <a:solidFill>
                  <a:srgbClr val="A52A2A"/>
                </a:solidFill>
                <a:latin typeface="Consolas" panose="020B0609020204030204" pitchFamily="49" charset="0"/>
              </a:rPr>
              <a:t>h1</a:t>
            </a:r>
            <a:r>
              <a:rPr lang="en-US" sz="1100" dirty="0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DOM Lesson one</a:t>
            </a:r>
            <a:r>
              <a:rPr lang="en-US" sz="1100" dirty="0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en-US" sz="1100" dirty="0">
                <a:solidFill>
                  <a:srgbClr val="A52A2A"/>
                </a:solidFill>
                <a:latin typeface="Consolas" panose="020B0609020204030204" pitchFamily="49" charset="0"/>
              </a:rPr>
              <a:t>/h1</a:t>
            </a:r>
            <a:r>
              <a:rPr lang="en-US" sz="1100" dirty="0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r>
              <a:rPr lang="en-US" sz="1100" dirty="0"/>
              <a:t/>
            </a:r>
            <a:br>
              <a:rPr lang="en-US" sz="1100" dirty="0"/>
            </a:b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sz="1100" dirty="0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en-US" sz="1100" dirty="0">
                <a:solidFill>
                  <a:srgbClr val="A52A2A"/>
                </a:solidFill>
                <a:latin typeface="Consolas" panose="020B0609020204030204" pitchFamily="49" charset="0"/>
              </a:rPr>
              <a:t>p</a:t>
            </a:r>
            <a:r>
              <a:rPr lang="en-US" sz="1100" dirty="0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Hello world!</a:t>
            </a:r>
            <a:r>
              <a:rPr lang="en-US" sz="1100" dirty="0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en-US" sz="1100" dirty="0">
                <a:solidFill>
                  <a:srgbClr val="A52A2A"/>
                </a:solidFill>
                <a:latin typeface="Consolas" panose="020B0609020204030204" pitchFamily="49" charset="0"/>
              </a:rPr>
              <a:t>/p</a:t>
            </a:r>
            <a:r>
              <a:rPr lang="en-US" sz="1100" dirty="0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r>
              <a:rPr lang="en-US" sz="1100" dirty="0"/>
              <a:t/>
            </a:r>
            <a:br>
              <a:rPr lang="en-US" sz="1100" dirty="0"/>
            </a:b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sz="1100" dirty="0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en-US" sz="1100" dirty="0">
                <a:solidFill>
                  <a:srgbClr val="A52A2A"/>
                </a:solidFill>
                <a:latin typeface="Consolas" panose="020B0609020204030204" pitchFamily="49" charset="0"/>
              </a:rPr>
              <a:t>/body</a:t>
            </a:r>
            <a:r>
              <a:rPr lang="en-US" sz="1100" dirty="0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r>
              <a:rPr lang="en-US" sz="1100" dirty="0"/>
              <a:t/>
            </a:r>
            <a:br>
              <a:rPr lang="en-US" sz="1100" dirty="0"/>
            </a:br>
            <a:r>
              <a:rPr lang="en-US" sz="1100" dirty="0"/>
              <a:t/>
            </a:r>
            <a:br>
              <a:rPr lang="en-US" sz="1100" dirty="0"/>
            </a:br>
            <a:r>
              <a:rPr lang="en-US" sz="1100" dirty="0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en-US" sz="1100" dirty="0">
                <a:solidFill>
                  <a:srgbClr val="A52A2A"/>
                </a:solidFill>
                <a:latin typeface="Consolas" panose="020B0609020204030204" pitchFamily="49" charset="0"/>
              </a:rPr>
              <a:t>/html</a:t>
            </a:r>
            <a:r>
              <a:rPr lang="en-US" sz="1100" dirty="0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endParaRPr lang="en-IN" sz="1100" dirty="0">
              <a:solidFill>
                <a:prstClr val="black"/>
              </a:solidFill>
              <a:latin typeface="Consolas" panose="020B0609020204030204" pitchFamily="49" charset="0"/>
            </a:endParaRPr>
          </a:p>
        </p:txBody>
      </p:sp>
      <p:pic>
        <p:nvPicPr>
          <p:cNvPr id="3074" name="Picture 2" descr="Node tree">
            <a:extLst>
              <a:ext uri="{FF2B5EF4-FFF2-40B4-BE49-F238E27FC236}">
                <a16:creationId xmlns:a16="http://schemas.microsoft.com/office/drawing/2014/main" id="{490D7FDD-1164-42E9-AFE1-2A75965665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237" y="4112827"/>
            <a:ext cx="3448050" cy="242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9068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FB833-110A-4231-82EA-F52BF99D7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222072" cy="771217"/>
          </a:xfrm>
        </p:spPr>
        <p:txBody>
          <a:bodyPr/>
          <a:lstStyle/>
          <a:p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Node Relationships</a:t>
            </a:r>
            <a:endParaRPr lang="en-IN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C4445D-40DA-4920-BC95-3CED7C06CE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6501" y="443883"/>
            <a:ext cx="6604986" cy="5859263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Clr>
                <a:schemeClr val="accent2"/>
              </a:buClr>
              <a:buNone/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From the HTML given we can read</a:t>
            </a:r>
          </a:p>
          <a:p>
            <a:pPr>
              <a:lnSpc>
                <a:spcPct val="100000"/>
              </a:lnSpc>
              <a:buClr>
                <a:schemeClr val="accent2"/>
              </a:buClr>
            </a:pPr>
            <a:endParaRPr lang="en-US" sz="1600" dirty="0">
              <a:solidFill>
                <a:schemeClr val="accent1">
                  <a:lumMod val="50000"/>
                </a:schemeClr>
              </a:solidFill>
            </a:endParaRPr>
          </a:p>
          <a:p>
            <a:pPr>
              <a:lnSpc>
                <a:spcPct val="100000"/>
              </a:lnSpc>
              <a:buClr>
                <a:schemeClr val="accent2"/>
              </a:buClr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&lt;html&gt; is the root node</a:t>
            </a:r>
          </a:p>
          <a:p>
            <a:pPr>
              <a:lnSpc>
                <a:spcPct val="100000"/>
              </a:lnSpc>
              <a:buClr>
                <a:schemeClr val="accent2"/>
              </a:buClr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&lt;html&gt; has no parents</a:t>
            </a:r>
          </a:p>
          <a:p>
            <a:pPr>
              <a:lnSpc>
                <a:spcPct val="100000"/>
              </a:lnSpc>
              <a:buClr>
                <a:schemeClr val="accent2"/>
              </a:buClr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&lt;html&gt; is the parent of &lt;head&gt; and &lt;body&gt;</a:t>
            </a:r>
          </a:p>
          <a:p>
            <a:pPr>
              <a:lnSpc>
                <a:spcPct val="100000"/>
              </a:lnSpc>
              <a:buClr>
                <a:schemeClr val="accent2"/>
              </a:buClr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&lt;head&gt; is the first child of &lt;html&gt;</a:t>
            </a:r>
          </a:p>
          <a:p>
            <a:pPr>
              <a:lnSpc>
                <a:spcPct val="100000"/>
              </a:lnSpc>
              <a:buClr>
                <a:schemeClr val="accent2"/>
              </a:buClr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&lt;body&gt; is the last child of &lt;html&gt;</a:t>
            </a:r>
          </a:p>
          <a:p>
            <a:pPr marL="0" indent="0">
              <a:lnSpc>
                <a:spcPct val="100000"/>
              </a:lnSpc>
              <a:buClr>
                <a:schemeClr val="accent2"/>
              </a:buClr>
              <a:buNone/>
            </a:pPr>
            <a:endParaRPr lang="en-US" sz="1600" dirty="0">
              <a:solidFill>
                <a:schemeClr val="accent1">
                  <a:lumMod val="50000"/>
                </a:schemeClr>
              </a:solidFill>
            </a:endParaRPr>
          </a:p>
          <a:p>
            <a:pPr>
              <a:lnSpc>
                <a:spcPct val="100000"/>
              </a:lnSpc>
              <a:buClr>
                <a:schemeClr val="accent2"/>
              </a:buClr>
            </a:pPr>
            <a:endParaRPr lang="en-US" sz="1600" dirty="0">
              <a:solidFill>
                <a:schemeClr val="accent1">
                  <a:lumMod val="50000"/>
                </a:schemeClr>
              </a:solidFill>
            </a:endParaRPr>
          </a:p>
          <a:p>
            <a:pPr>
              <a:lnSpc>
                <a:spcPct val="100000"/>
              </a:lnSpc>
              <a:buClr>
                <a:schemeClr val="accent2"/>
              </a:buClr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&lt;head&gt; has one child: &lt;title&gt;</a:t>
            </a:r>
          </a:p>
          <a:p>
            <a:pPr>
              <a:lnSpc>
                <a:spcPct val="100000"/>
              </a:lnSpc>
              <a:buClr>
                <a:schemeClr val="accent2"/>
              </a:buClr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&lt;title&gt; has one child (a text node): "DOM Tutorial"</a:t>
            </a:r>
          </a:p>
          <a:p>
            <a:pPr>
              <a:lnSpc>
                <a:spcPct val="100000"/>
              </a:lnSpc>
              <a:buClr>
                <a:schemeClr val="accent2"/>
              </a:buClr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&lt;body&gt; has two children: &lt;h1&gt; and &lt;p&gt;</a:t>
            </a:r>
          </a:p>
          <a:p>
            <a:pPr>
              <a:lnSpc>
                <a:spcPct val="100000"/>
              </a:lnSpc>
              <a:buClr>
                <a:schemeClr val="accent2"/>
              </a:buClr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&lt;h1&gt; has one child: "DOM Lesson one"</a:t>
            </a:r>
          </a:p>
          <a:p>
            <a:pPr>
              <a:lnSpc>
                <a:spcPct val="100000"/>
              </a:lnSpc>
              <a:buClr>
                <a:schemeClr val="accent2"/>
              </a:buClr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&lt;p&gt; has one child: "Hello world!"</a:t>
            </a:r>
          </a:p>
          <a:p>
            <a:pPr>
              <a:lnSpc>
                <a:spcPct val="100000"/>
              </a:lnSpc>
              <a:buClr>
                <a:schemeClr val="accent2"/>
              </a:buClr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&lt;h1&gt; and &lt;p&gt; are siblings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C6A47A-8636-4685-81D8-5B89E94C0C00}"/>
              </a:ext>
            </a:extLst>
          </p:cNvPr>
          <p:cNvSpPr txBox="1"/>
          <p:nvPr/>
        </p:nvSpPr>
        <p:spPr>
          <a:xfrm>
            <a:off x="838200" y="1553593"/>
            <a:ext cx="3817401" cy="212365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lvl="0"/>
            <a:r>
              <a:rPr lang="en-US" sz="1100" dirty="0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en-US" sz="1100" dirty="0">
                <a:solidFill>
                  <a:srgbClr val="A52A2A"/>
                </a:solidFill>
                <a:latin typeface="Consolas" panose="020B0609020204030204" pitchFamily="49" charset="0"/>
              </a:rPr>
              <a:t>html</a:t>
            </a:r>
            <a:r>
              <a:rPr lang="en-US" sz="1100" dirty="0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r>
              <a:rPr lang="en-US" sz="1100" dirty="0"/>
              <a:t/>
            </a:r>
            <a:br>
              <a:rPr lang="en-US" sz="1100" dirty="0"/>
            </a:br>
            <a:r>
              <a:rPr lang="en-US" sz="1100" dirty="0"/>
              <a:t/>
            </a:r>
            <a:br>
              <a:rPr lang="en-US" sz="1100" dirty="0"/>
            </a:b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sz="1100" dirty="0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en-US" sz="1100" dirty="0">
                <a:solidFill>
                  <a:srgbClr val="A52A2A"/>
                </a:solidFill>
                <a:latin typeface="Consolas" panose="020B0609020204030204" pitchFamily="49" charset="0"/>
              </a:rPr>
              <a:t>head</a:t>
            </a:r>
            <a:r>
              <a:rPr lang="en-US" sz="1100" dirty="0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r>
              <a:rPr lang="en-US" sz="1100" dirty="0"/>
              <a:t/>
            </a:r>
            <a:br>
              <a:rPr lang="en-US" sz="1100" dirty="0"/>
            </a:b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sz="1100" dirty="0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en-US" sz="1100" dirty="0">
                <a:solidFill>
                  <a:srgbClr val="A52A2A"/>
                </a:solidFill>
                <a:latin typeface="Consolas" panose="020B0609020204030204" pitchFamily="49" charset="0"/>
              </a:rPr>
              <a:t>title</a:t>
            </a:r>
            <a:r>
              <a:rPr lang="en-US" sz="1100" dirty="0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DOM Tutorial</a:t>
            </a:r>
            <a:r>
              <a:rPr lang="en-US" sz="1100" dirty="0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en-US" sz="1100" dirty="0">
                <a:solidFill>
                  <a:srgbClr val="A52A2A"/>
                </a:solidFill>
                <a:latin typeface="Consolas" panose="020B0609020204030204" pitchFamily="49" charset="0"/>
              </a:rPr>
              <a:t>/title</a:t>
            </a:r>
            <a:r>
              <a:rPr lang="en-US" sz="1100" dirty="0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r>
              <a:rPr lang="en-US" sz="1100" dirty="0"/>
              <a:t/>
            </a:r>
            <a:br>
              <a:rPr lang="en-US" sz="1100" dirty="0"/>
            </a:b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sz="1100" dirty="0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en-US" sz="1100" dirty="0">
                <a:solidFill>
                  <a:srgbClr val="A52A2A"/>
                </a:solidFill>
                <a:latin typeface="Consolas" panose="020B0609020204030204" pitchFamily="49" charset="0"/>
              </a:rPr>
              <a:t>/head</a:t>
            </a:r>
            <a:r>
              <a:rPr lang="en-US" sz="1100" dirty="0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r>
              <a:rPr lang="en-US" sz="1100" dirty="0"/>
              <a:t/>
            </a:r>
            <a:br>
              <a:rPr lang="en-US" sz="1100" dirty="0"/>
            </a:br>
            <a:r>
              <a:rPr lang="en-US" sz="1100" dirty="0"/>
              <a:t/>
            </a:r>
            <a:br>
              <a:rPr lang="en-US" sz="1100" dirty="0"/>
            </a:b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sz="1100" dirty="0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en-US" sz="1100" dirty="0">
                <a:solidFill>
                  <a:srgbClr val="A52A2A"/>
                </a:solidFill>
                <a:latin typeface="Consolas" panose="020B0609020204030204" pitchFamily="49" charset="0"/>
              </a:rPr>
              <a:t>body</a:t>
            </a:r>
            <a:r>
              <a:rPr lang="en-US" sz="1100" dirty="0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r>
              <a:rPr lang="en-US" sz="1100" dirty="0"/>
              <a:t/>
            </a:r>
            <a:br>
              <a:rPr lang="en-US" sz="1100" dirty="0"/>
            </a:b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sz="1100" dirty="0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en-US" sz="1100" dirty="0">
                <a:solidFill>
                  <a:srgbClr val="A52A2A"/>
                </a:solidFill>
                <a:latin typeface="Consolas" panose="020B0609020204030204" pitchFamily="49" charset="0"/>
              </a:rPr>
              <a:t>h1</a:t>
            </a:r>
            <a:r>
              <a:rPr lang="en-US" sz="1100" dirty="0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DOM Lesson one</a:t>
            </a:r>
            <a:r>
              <a:rPr lang="en-US" sz="1100" dirty="0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en-US" sz="1100" dirty="0">
                <a:solidFill>
                  <a:srgbClr val="A52A2A"/>
                </a:solidFill>
                <a:latin typeface="Consolas" panose="020B0609020204030204" pitchFamily="49" charset="0"/>
              </a:rPr>
              <a:t>/h1</a:t>
            </a:r>
            <a:r>
              <a:rPr lang="en-US" sz="1100" dirty="0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r>
              <a:rPr lang="en-US" sz="1100" dirty="0"/>
              <a:t/>
            </a:r>
            <a:br>
              <a:rPr lang="en-US" sz="1100" dirty="0"/>
            </a:b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sz="1100" dirty="0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en-US" sz="1100" dirty="0">
                <a:solidFill>
                  <a:srgbClr val="A52A2A"/>
                </a:solidFill>
                <a:latin typeface="Consolas" panose="020B0609020204030204" pitchFamily="49" charset="0"/>
              </a:rPr>
              <a:t>p</a:t>
            </a:r>
            <a:r>
              <a:rPr lang="en-US" sz="1100" dirty="0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Hello world!</a:t>
            </a:r>
            <a:r>
              <a:rPr lang="en-US" sz="1100" dirty="0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en-US" sz="1100" dirty="0">
                <a:solidFill>
                  <a:srgbClr val="A52A2A"/>
                </a:solidFill>
                <a:latin typeface="Consolas" panose="020B0609020204030204" pitchFamily="49" charset="0"/>
              </a:rPr>
              <a:t>/p</a:t>
            </a:r>
            <a:r>
              <a:rPr lang="en-US" sz="1100" dirty="0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r>
              <a:rPr lang="en-US" sz="1100" dirty="0"/>
              <a:t/>
            </a:r>
            <a:br>
              <a:rPr lang="en-US" sz="1100" dirty="0"/>
            </a:b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sz="1100" dirty="0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en-US" sz="1100" dirty="0">
                <a:solidFill>
                  <a:srgbClr val="A52A2A"/>
                </a:solidFill>
                <a:latin typeface="Consolas" panose="020B0609020204030204" pitchFamily="49" charset="0"/>
              </a:rPr>
              <a:t>/body</a:t>
            </a:r>
            <a:r>
              <a:rPr lang="en-US" sz="1100" dirty="0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r>
              <a:rPr lang="en-US" sz="1100" dirty="0"/>
              <a:t/>
            </a:r>
            <a:br>
              <a:rPr lang="en-US" sz="1100" dirty="0"/>
            </a:br>
            <a:r>
              <a:rPr lang="en-US" sz="1100" dirty="0"/>
              <a:t/>
            </a:r>
            <a:br>
              <a:rPr lang="en-US" sz="1100" dirty="0"/>
            </a:br>
            <a:r>
              <a:rPr lang="en-US" sz="1100" dirty="0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en-US" sz="1100" dirty="0">
                <a:solidFill>
                  <a:srgbClr val="A52A2A"/>
                </a:solidFill>
                <a:latin typeface="Consolas" panose="020B0609020204030204" pitchFamily="49" charset="0"/>
              </a:rPr>
              <a:t>/html</a:t>
            </a:r>
            <a:r>
              <a:rPr lang="en-US" sz="1100" dirty="0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endParaRPr lang="en-IN" sz="1100" dirty="0">
              <a:solidFill>
                <a:prstClr val="black"/>
              </a:solidFill>
              <a:latin typeface="Consolas" panose="020B0609020204030204" pitchFamily="49" charset="0"/>
            </a:endParaRPr>
          </a:p>
        </p:txBody>
      </p:sp>
      <p:pic>
        <p:nvPicPr>
          <p:cNvPr id="3074" name="Picture 2" descr="Node tree">
            <a:extLst>
              <a:ext uri="{FF2B5EF4-FFF2-40B4-BE49-F238E27FC236}">
                <a16:creationId xmlns:a16="http://schemas.microsoft.com/office/drawing/2014/main" id="{490D7FDD-1164-42E9-AFE1-2A75965665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237" y="4112827"/>
            <a:ext cx="3448050" cy="242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7474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FB833-110A-4231-82EA-F52BF99D7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604769" cy="771217"/>
          </a:xfrm>
        </p:spPr>
        <p:txBody>
          <a:bodyPr/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What JavaScript can do? </a:t>
            </a:r>
            <a:endParaRPr lang="en-IN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C4445D-40DA-4920-BC95-3CED7C06CE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75535" y="920102"/>
            <a:ext cx="3562350" cy="574675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Clr>
                <a:schemeClr val="accent2"/>
              </a:buClr>
              <a:buNone/>
            </a:pPr>
            <a:r>
              <a:rPr lang="en-US" sz="2400" b="1" dirty="0">
                <a:solidFill>
                  <a:schemeClr val="accent2">
                    <a:lumMod val="50000"/>
                  </a:schemeClr>
                </a:solidFill>
              </a:rPr>
              <a:t>  Show HTML Elements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B16D11-E557-4DE5-9177-C937D578A93C}"/>
              </a:ext>
            </a:extLst>
          </p:cNvPr>
          <p:cNvSpPr txBox="1"/>
          <p:nvPr/>
        </p:nvSpPr>
        <p:spPr>
          <a:xfrm>
            <a:off x="267809" y="1443264"/>
            <a:ext cx="11656382" cy="310854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400" dirty="0">
                <a:latin typeface="Consolas" panose="020B0609020204030204" pitchFamily="49" charset="0"/>
              </a:rPr>
              <a:t>&lt;!DOCTYPE html&gt;</a:t>
            </a:r>
          </a:p>
          <a:p>
            <a:r>
              <a:rPr lang="en-IN" sz="1400" dirty="0">
                <a:latin typeface="Consolas" panose="020B0609020204030204" pitchFamily="49" charset="0"/>
              </a:rPr>
              <a:t>&lt;html&gt;</a:t>
            </a:r>
          </a:p>
          <a:p>
            <a:r>
              <a:rPr lang="en-IN" sz="1400" dirty="0">
                <a:latin typeface="Consolas" panose="020B0609020204030204" pitchFamily="49" charset="0"/>
              </a:rPr>
              <a:t>&lt;body&gt;</a:t>
            </a:r>
          </a:p>
          <a:p>
            <a:endParaRPr lang="en-IN" sz="1400" dirty="0">
              <a:latin typeface="Consolas" panose="020B0609020204030204" pitchFamily="49" charset="0"/>
            </a:endParaRPr>
          </a:p>
          <a:p>
            <a:r>
              <a:rPr lang="en-IN" sz="1400" dirty="0">
                <a:latin typeface="Consolas" panose="020B0609020204030204" pitchFamily="49" charset="0"/>
              </a:rPr>
              <a:t>&lt;h2&gt;What Can JavaScript Do?&lt;/h2&gt;</a:t>
            </a:r>
          </a:p>
          <a:p>
            <a:endParaRPr lang="en-IN" sz="1400" dirty="0">
              <a:latin typeface="Consolas" panose="020B0609020204030204" pitchFamily="49" charset="0"/>
            </a:endParaRPr>
          </a:p>
          <a:p>
            <a:r>
              <a:rPr lang="en-IN" sz="1400" dirty="0">
                <a:latin typeface="Consolas" panose="020B0609020204030204" pitchFamily="49" charset="0"/>
              </a:rPr>
              <a:t>&lt;p&gt;JavaScript can show hidden HTML elements.&lt;/p&gt;</a:t>
            </a:r>
          </a:p>
          <a:p>
            <a:endParaRPr lang="en-IN" sz="1400" dirty="0">
              <a:latin typeface="Consolas" panose="020B0609020204030204" pitchFamily="49" charset="0"/>
            </a:endParaRPr>
          </a:p>
          <a:p>
            <a:r>
              <a:rPr lang="en-IN" sz="1400" dirty="0">
                <a:latin typeface="Consolas" panose="020B0609020204030204" pitchFamily="49" charset="0"/>
              </a:rPr>
              <a:t>&lt;p </a:t>
            </a:r>
            <a:r>
              <a:rPr lang="en-IN" sz="1400" dirty="0">
                <a:solidFill>
                  <a:schemeClr val="accent5"/>
                </a:solidFill>
                <a:latin typeface="Consolas" panose="020B0609020204030204" pitchFamily="49" charset="0"/>
              </a:rPr>
              <a:t>id="demo" style="</a:t>
            </a:r>
            <a:r>
              <a:rPr lang="en-IN" sz="1400" dirty="0" err="1">
                <a:solidFill>
                  <a:schemeClr val="accent5"/>
                </a:solidFill>
                <a:latin typeface="Consolas" panose="020B0609020204030204" pitchFamily="49" charset="0"/>
              </a:rPr>
              <a:t>display:none</a:t>
            </a:r>
            <a:r>
              <a:rPr lang="en-IN" sz="1400" dirty="0">
                <a:solidFill>
                  <a:schemeClr val="accent5"/>
                </a:solidFill>
                <a:latin typeface="Consolas" panose="020B0609020204030204" pitchFamily="49" charset="0"/>
              </a:rPr>
              <a:t>"</a:t>
            </a:r>
            <a:r>
              <a:rPr lang="en-IN" sz="1400" dirty="0">
                <a:latin typeface="Consolas" panose="020B0609020204030204" pitchFamily="49" charset="0"/>
              </a:rPr>
              <a:t>&gt;Hello JavaScript!&lt;/p&gt;</a:t>
            </a:r>
          </a:p>
          <a:p>
            <a:endParaRPr lang="en-IN" sz="1400" dirty="0">
              <a:latin typeface="Consolas" panose="020B0609020204030204" pitchFamily="49" charset="0"/>
            </a:endParaRPr>
          </a:p>
          <a:p>
            <a:r>
              <a:rPr lang="en-IN" sz="1400" dirty="0">
                <a:latin typeface="Consolas" panose="020B0609020204030204" pitchFamily="49" charset="0"/>
              </a:rPr>
              <a:t>&lt;button type="button" onclick=</a:t>
            </a:r>
            <a:r>
              <a:rPr lang="en-IN" sz="1400" dirty="0">
                <a:solidFill>
                  <a:srgbClr val="FF0000"/>
                </a:solidFill>
                <a:latin typeface="Consolas" panose="020B0609020204030204" pitchFamily="49" charset="0"/>
              </a:rPr>
              <a:t>"</a:t>
            </a:r>
            <a:r>
              <a:rPr lang="en-IN" sz="1400" dirty="0" err="1">
                <a:solidFill>
                  <a:srgbClr val="FF0000"/>
                </a:solidFill>
                <a:latin typeface="Consolas" panose="020B0609020204030204" pitchFamily="49" charset="0"/>
              </a:rPr>
              <a:t>document.getElementById</a:t>
            </a:r>
            <a:r>
              <a:rPr lang="en-IN" sz="1400" dirty="0">
                <a:solidFill>
                  <a:srgbClr val="FF0000"/>
                </a:solidFill>
                <a:latin typeface="Consolas" panose="020B0609020204030204" pitchFamily="49" charset="0"/>
              </a:rPr>
              <a:t>('demo').</a:t>
            </a:r>
            <a:r>
              <a:rPr lang="en-IN" sz="1400" dirty="0" err="1">
                <a:solidFill>
                  <a:srgbClr val="FF0000"/>
                </a:solidFill>
                <a:latin typeface="Consolas" panose="020B0609020204030204" pitchFamily="49" charset="0"/>
              </a:rPr>
              <a:t>style.display</a:t>
            </a:r>
            <a:r>
              <a:rPr lang="en-IN" sz="1400" dirty="0">
                <a:solidFill>
                  <a:srgbClr val="FF0000"/>
                </a:solidFill>
                <a:latin typeface="Consolas" panose="020B0609020204030204" pitchFamily="49" charset="0"/>
              </a:rPr>
              <a:t>='block'"</a:t>
            </a:r>
            <a:r>
              <a:rPr lang="en-IN" sz="1400" dirty="0">
                <a:latin typeface="Consolas" panose="020B0609020204030204" pitchFamily="49" charset="0"/>
              </a:rPr>
              <a:t>&gt;Click Me!&lt;/button&gt;</a:t>
            </a:r>
          </a:p>
          <a:p>
            <a:endParaRPr lang="en-IN" sz="1400" dirty="0">
              <a:latin typeface="Consolas" panose="020B0609020204030204" pitchFamily="49" charset="0"/>
            </a:endParaRPr>
          </a:p>
          <a:p>
            <a:r>
              <a:rPr lang="en-IN" sz="1400" dirty="0">
                <a:latin typeface="Consolas" panose="020B0609020204030204" pitchFamily="49" charset="0"/>
              </a:rPr>
              <a:t>&lt;/body&gt;</a:t>
            </a:r>
          </a:p>
          <a:p>
            <a:r>
              <a:rPr lang="en-IN" sz="1400" dirty="0">
                <a:latin typeface="Consolas" panose="020B0609020204030204" pitchFamily="49" charset="0"/>
              </a:rPr>
              <a:t>&lt;/html&gt;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52DAA6-2456-4C47-8571-6C3CBF0143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26271" r="8908" b="44725"/>
          <a:stretch/>
        </p:blipFill>
        <p:spPr>
          <a:xfrm>
            <a:off x="267809" y="4731329"/>
            <a:ext cx="5009965" cy="198906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4BB37EA-8313-44FA-99E3-C33F0D4636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 t="26271" r="7743" b="47832"/>
          <a:stretch/>
        </p:blipFill>
        <p:spPr>
          <a:xfrm>
            <a:off x="6772183" y="4731329"/>
            <a:ext cx="5152008" cy="1776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163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FB833-110A-4231-82EA-F52BF99D7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71217"/>
          </a:xfrm>
        </p:spPr>
        <p:txBody>
          <a:bodyPr/>
          <a:lstStyle/>
          <a:p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Navigation between Nodes</a:t>
            </a:r>
            <a:endParaRPr lang="en-IN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C4445D-40DA-4920-BC95-3CED7C06CE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13033" y="1564365"/>
            <a:ext cx="6604986" cy="4225771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Clr>
                <a:schemeClr val="accent2"/>
              </a:buClr>
              <a:buNone/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We can use the following node properties to navigate between nodes with JavaScript:</a:t>
            </a:r>
          </a:p>
          <a:p>
            <a:pPr marL="0" indent="0">
              <a:lnSpc>
                <a:spcPct val="100000"/>
              </a:lnSpc>
              <a:buClr>
                <a:schemeClr val="accent2"/>
              </a:buClr>
              <a:buNone/>
            </a:pPr>
            <a:endParaRPr lang="en-US" sz="1600" dirty="0">
              <a:solidFill>
                <a:schemeClr val="accent1">
                  <a:lumMod val="50000"/>
                </a:schemeClr>
              </a:solidFill>
            </a:endParaRPr>
          </a:p>
          <a:p>
            <a:pPr>
              <a:lnSpc>
                <a:spcPct val="100000"/>
              </a:lnSpc>
              <a:buClr>
                <a:schemeClr val="accent2"/>
              </a:buClr>
            </a:pPr>
            <a:r>
              <a:rPr lang="en-US" sz="1600" dirty="0" err="1">
                <a:solidFill>
                  <a:schemeClr val="accent1">
                    <a:lumMod val="50000"/>
                  </a:schemeClr>
                </a:solidFill>
              </a:rPr>
              <a:t>parentNode</a:t>
            </a:r>
            <a:endParaRPr lang="en-US" sz="1600" dirty="0">
              <a:solidFill>
                <a:schemeClr val="accent1">
                  <a:lumMod val="50000"/>
                </a:schemeClr>
              </a:solidFill>
            </a:endParaRPr>
          </a:p>
          <a:p>
            <a:pPr>
              <a:lnSpc>
                <a:spcPct val="100000"/>
              </a:lnSpc>
              <a:buClr>
                <a:schemeClr val="accent2"/>
              </a:buClr>
            </a:pPr>
            <a:r>
              <a:rPr lang="en-US" sz="1600" dirty="0" err="1">
                <a:solidFill>
                  <a:schemeClr val="accent1">
                    <a:lumMod val="50000"/>
                  </a:schemeClr>
                </a:solidFill>
              </a:rPr>
              <a:t>childNodes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[</a:t>
            </a:r>
            <a:r>
              <a:rPr lang="en-US" sz="1600" dirty="0" err="1">
                <a:solidFill>
                  <a:schemeClr val="accent1">
                    <a:lumMod val="50000"/>
                  </a:schemeClr>
                </a:solidFill>
              </a:rPr>
              <a:t>nodenumber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]</a:t>
            </a:r>
          </a:p>
          <a:p>
            <a:pPr>
              <a:lnSpc>
                <a:spcPct val="100000"/>
              </a:lnSpc>
              <a:buClr>
                <a:schemeClr val="accent2"/>
              </a:buClr>
            </a:pPr>
            <a:r>
              <a:rPr lang="en-US" sz="1600" dirty="0" err="1">
                <a:solidFill>
                  <a:schemeClr val="accent1">
                    <a:lumMod val="50000"/>
                  </a:schemeClr>
                </a:solidFill>
              </a:rPr>
              <a:t>firstChild</a:t>
            </a:r>
            <a:endParaRPr lang="en-US" sz="1600" dirty="0">
              <a:solidFill>
                <a:schemeClr val="accent1">
                  <a:lumMod val="50000"/>
                </a:schemeClr>
              </a:solidFill>
            </a:endParaRPr>
          </a:p>
          <a:p>
            <a:pPr>
              <a:lnSpc>
                <a:spcPct val="100000"/>
              </a:lnSpc>
              <a:buClr>
                <a:schemeClr val="accent2"/>
              </a:buClr>
            </a:pPr>
            <a:r>
              <a:rPr lang="en-US" sz="1600" dirty="0" err="1">
                <a:solidFill>
                  <a:schemeClr val="accent1">
                    <a:lumMod val="50000"/>
                  </a:schemeClr>
                </a:solidFill>
              </a:rPr>
              <a:t>lastChild</a:t>
            </a:r>
            <a:endParaRPr lang="en-US" sz="1600" dirty="0">
              <a:solidFill>
                <a:schemeClr val="accent1">
                  <a:lumMod val="50000"/>
                </a:schemeClr>
              </a:solidFill>
            </a:endParaRPr>
          </a:p>
          <a:p>
            <a:pPr>
              <a:lnSpc>
                <a:spcPct val="100000"/>
              </a:lnSpc>
              <a:buClr>
                <a:schemeClr val="accent2"/>
              </a:buClr>
            </a:pPr>
            <a:r>
              <a:rPr lang="en-US" sz="1600" dirty="0" err="1">
                <a:solidFill>
                  <a:schemeClr val="accent1">
                    <a:lumMod val="50000"/>
                  </a:schemeClr>
                </a:solidFill>
              </a:rPr>
              <a:t>nextSibling</a:t>
            </a:r>
            <a:endParaRPr lang="en-US" sz="1600" dirty="0">
              <a:solidFill>
                <a:schemeClr val="accent1">
                  <a:lumMod val="50000"/>
                </a:schemeClr>
              </a:solidFill>
            </a:endParaRPr>
          </a:p>
          <a:p>
            <a:pPr>
              <a:lnSpc>
                <a:spcPct val="100000"/>
              </a:lnSpc>
              <a:buClr>
                <a:schemeClr val="accent2"/>
              </a:buClr>
            </a:pPr>
            <a:r>
              <a:rPr lang="en-US" sz="1600" dirty="0" err="1">
                <a:solidFill>
                  <a:schemeClr val="accent1">
                    <a:lumMod val="50000"/>
                  </a:schemeClr>
                </a:solidFill>
              </a:rPr>
              <a:t>previousSibling</a:t>
            </a:r>
            <a:endParaRPr lang="en-US" sz="16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C6A47A-8636-4685-81D8-5B89E94C0C00}"/>
              </a:ext>
            </a:extLst>
          </p:cNvPr>
          <p:cNvSpPr txBox="1"/>
          <p:nvPr/>
        </p:nvSpPr>
        <p:spPr>
          <a:xfrm>
            <a:off x="838200" y="1553593"/>
            <a:ext cx="3817401" cy="212365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lvl="0"/>
            <a:r>
              <a:rPr lang="en-US" sz="1100" dirty="0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en-US" sz="1100" dirty="0">
                <a:solidFill>
                  <a:srgbClr val="A52A2A"/>
                </a:solidFill>
                <a:latin typeface="Consolas" panose="020B0609020204030204" pitchFamily="49" charset="0"/>
              </a:rPr>
              <a:t>html</a:t>
            </a:r>
            <a:r>
              <a:rPr lang="en-US" sz="1100" dirty="0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r>
              <a:rPr lang="en-US" sz="1100" dirty="0"/>
              <a:t/>
            </a:r>
            <a:br>
              <a:rPr lang="en-US" sz="1100" dirty="0"/>
            </a:br>
            <a:r>
              <a:rPr lang="en-US" sz="1100" dirty="0"/>
              <a:t/>
            </a:r>
            <a:br>
              <a:rPr lang="en-US" sz="1100" dirty="0"/>
            </a:b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sz="1100" dirty="0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en-US" sz="1100" dirty="0">
                <a:solidFill>
                  <a:srgbClr val="A52A2A"/>
                </a:solidFill>
                <a:latin typeface="Consolas" panose="020B0609020204030204" pitchFamily="49" charset="0"/>
              </a:rPr>
              <a:t>head</a:t>
            </a:r>
            <a:r>
              <a:rPr lang="en-US" sz="1100" dirty="0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r>
              <a:rPr lang="en-US" sz="1100" dirty="0"/>
              <a:t/>
            </a:r>
            <a:br>
              <a:rPr lang="en-US" sz="1100" dirty="0"/>
            </a:b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sz="1100" dirty="0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en-US" sz="1100" dirty="0">
                <a:solidFill>
                  <a:srgbClr val="A52A2A"/>
                </a:solidFill>
                <a:latin typeface="Consolas" panose="020B0609020204030204" pitchFamily="49" charset="0"/>
              </a:rPr>
              <a:t>title</a:t>
            </a:r>
            <a:r>
              <a:rPr lang="en-US" sz="1100" dirty="0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DOM Tutorial</a:t>
            </a:r>
            <a:r>
              <a:rPr lang="en-US" sz="1100" dirty="0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en-US" sz="1100" dirty="0">
                <a:solidFill>
                  <a:srgbClr val="A52A2A"/>
                </a:solidFill>
                <a:latin typeface="Consolas" panose="020B0609020204030204" pitchFamily="49" charset="0"/>
              </a:rPr>
              <a:t>/title</a:t>
            </a:r>
            <a:r>
              <a:rPr lang="en-US" sz="1100" dirty="0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r>
              <a:rPr lang="en-US" sz="1100" dirty="0"/>
              <a:t/>
            </a:r>
            <a:br>
              <a:rPr lang="en-US" sz="1100" dirty="0"/>
            </a:b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sz="1100" dirty="0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en-US" sz="1100" dirty="0">
                <a:solidFill>
                  <a:srgbClr val="A52A2A"/>
                </a:solidFill>
                <a:latin typeface="Consolas" panose="020B0609020204030204" pitchFamily="49" charset="0"/>
              </a:rPr>
              <a:t>/head</a:t>
            </a:r>
            <a:r>
              <a:rPr lang="en-US" sz="1100" dirty="0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r>
              <a:rPr lang="en-US" sz="1100" dirty="0"/>
              <a:t/>
            </a:r>
            <a:br>
              <a:rPr lang="en-US" sz="1100" dirty="0"/>
            </a:br>
            <a:r>
              <a:rPr lang="en-US" sz="1100" dirty="0"/>
              <a:t/>
            </a:r>
            <a:br>
              <a:rPr lang="en-US" sz="1100" dirty="0"/>
            </a:b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sz="1100" dirty="0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en-US" sz="1100" dirty="0">
                <a:solidFill>
                  <a:srgbClr val="A52A2A"/>
                </a:solidFill>
                <a:latin typeface="Consolas" panose="020B0609020204030204" pitchFamily="49" charset="0"/>
              </a:rPr>
              <a:t>body</a:t>
            </a:r>
            <a:r>
              <a:rPr lang="en-US" sz="1100" dirty="0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r>
              <a:rPr lang="en-US" sz="1100" dirty="0"/>
              <a:t/>
            </a:r>
            <a:br>
              <a:rPr lang="en-US" sz="1100" dirty="0"/>
            </a:b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sz="1100" dirty="0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en-US" sz="1100" dirty="0">
                <a:solidFill>
                  <a:srgbClr val="A52A2A"/>
                </a:solidFill>
                <a:latin typeface="Consolas" panose="020B0609020204030204" pitchFamily="49" charset="0"/>
              </a:rPr>
              <a:t>h1</a:t>
            </a:r>
            <a:r>
              <a:rPr lang="en-US" sz="1100" dirty="0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DOM Lesson one</a:t>
            </a:r>
            <a:r>
              <a:rPr lang="en-US" sz="1100" dirty="0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en-US" sz="1100" dirty="0">
                <a:solidFill>
                  <a:srgbClr val="A52A2A"/>
                </a:solidFill>
                <a:latin typeface="Consolas" panose="020B0609020204030204" pitchFamily="49" charset="0"/>
              </a:rPr>
              <a:t>/h1</a:t>
            </a:r>
            <a:r>
              <a:rPr lang="en-US" sz="1100" dirty="0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r>
              <a:rPr lang="en-US" sz="1100" dirty="0"/>
              <a:t/>
            </a:r>
            <a:br>
              <a:rPr lang="en-US" sz="1100" dirty="0"/>
            </a:b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sz="1100" dirty="0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en-US" sz="1100" dirty="0">
                <a:solidFill>
                  <a:srgbClr val="A52A2A"/>
                </a:solidFill>
                <a:latin typeface="Consolas" panose="020B0609020204030204" pitchFamily="49" charset="0"/>
              </a:rPr>
              <a:t>p</a:t>
            </a:r>
            <a:r>
              <a:rPr lang="en-US" sz="1100" dirty="0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Hello world!</a:t>
            </a:r>
            <a:r>
              <a:rPr lang="en-US" sz="1100" dirty="0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en-US" sz="1100" dirty="0">
                <a:solidFill>
                  <a:srgbClr val="A52A2A"/>
                </a:solidFill>
                <a:latin typeface="Consolas" panose="020B0609020204030204" pitchFamily="49" charset="0"/>
              </a:rPr>
              <a:t>/p</a:t>
            </a:r>
            <a:r>
              <a:rPr lang="en-US" sz="1100" dirty="0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r>
              <a:rPr lang="en-US" sz="1100" dirty="0"/>
              <a:t/>
            </a:r>
            <a:br>
              <a:rPr lang="en-US" sz="1100" dirty="0"/>
            </a:b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sz="1100" dirty="0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en-US" sz="1100" dirty="0">
                <a:solidFill>
                  <a:srgbClr val="A52A2A"/>
                </a:solidFill>
                <a:latin typeface="Consolas" panose="020B0609020204030204" pitchFamily="49" charset="0"/>
              </a:rPr>
              <a:t>/body</a:t>
            </a:r>
            <a:r>
              <a:rPr lang="en-US" sz="1100" dirty="0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r>
              <a:rPr lang="en-US" sz="1100" dirty="0"/>
              <a:t/>
            </a:r>
            <a:br>
              <a:rPr lang="en-US" sz="1100" dirty="0"/>
            </a:br>
            <a:r>
              <a:rPr lang="en-US" sz="1100" dirty="0"/>
              <a:t/>
            </a:r>
            <a:br>
              <a:rPr lang="en-US" sz="1100" dirty="0"/>
            </a:br>
            <a:r>
              <a:rPr lang="en-US" sz="1100" dirty="0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en-US" sz="1100" dirty="0">
                <a:solidFill>
                  <a:srgbClr val="A52A2A"/>
                </a:solidFill>
                <a:latin typeface="Consolas" panose="020B0609020204030204" pitchFamily="49" charset="0"/>
              </a:rPr>
              <a:t>/html</a:t>
            </a:r>
            <a:r>
              <a:rPr lang="en-US" sz="1100" dirty="0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endParaRPr lang="en-IN" sz="1100" dirty="0">
              <a:solidFill>
                <a:prstClr val="black"/>
              </a:solidFill>
              <a:latin typeface="Consolas" panose="020B0609020204030204" pitchFamily="49" charset="0"/>
            </a:endParaRPr>
          </a:p>
        </p:txBody>
      </p:sp>
      <p:pic>
        <p:nvPicPr>
          <p:cNvPr id="3074" name="Picture 2" descr="Node tree">
            <a:extLst>
              <a:ext uri="{FF2B5EF4-FFF2-40B4-BE49-F238E27FC236}">
                <a16:creationId xmlns:a16="http://schemas.microsoft.com/office/drawing/2014/main" id="{490D7FDD-1164-42E9-AFE1-2A75965665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237" y="4112827"/>
            <a:ext cx="3448050" cy="242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9925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FB833-110A-4231-82EA-F52BF99D7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Form Validation</a:t>
            </a:r>
            <a:endParaRPr lang="en-IN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C4445D-40DA-4920-BC95-3CED7C06CE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Clr>
                <a:schemeClr val="accent2"/>
              </a:buClr>
              <a:buNone/>
            </a:pPr>
            <a:endParaRPr lang="en-US" sz="1800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771655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FB833-110A-4231-82EA-F52BF99D7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0816" y="71023"/>
            <a:ext cx="4015669" cy="780094"/>
          </a:xfrm>
        </p:spPr>
        <p:txBody>
          <a:bodyPr/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Form Validation</a:t>
            </a:r>
            <a:endParaRPr lang="en-IN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C4445D-40DA-4920-BC95-3CED7C06CE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89902" y="763480"/>
            <a:ext cx="4015669" cy="602349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HTML form validation can be done by JavaScript.</a:t>
            </a:r>
          </a:p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If a form field (</a:t>
            </a:r>
            <a:r>
              <a:rPr lang="en-US" sz="1600" dirty="0" err="1">
                <a:solidFill>
                  <a:schemeClr val="accent1">
                    <a:lumMod val="50000"/>
                  </a:schemeClr>
                </a:solidFill>
              </a:rPr>
              <a:t>fname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) is empty, this function alerts a message, and returns false, to prevent the form from being submitted</a:t>
            </a:r>
          </a:p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lang="en-US" sz="1600" dirty="0">
                <a:solidFill>
                  <a:srgbClr val="002060"/>
                </a:solidFill>
              </a:rPr>
              <a:t>The function can be called when the form is submitted</a:t>
            </a:r>
          </a:p>
          <a:p>
            <a:pPr>
              <a:lnSpc>
                <a:spcPct val="150000"/>
              </a:lnSpc>
              <a:buClr>
                <a:schemeClr val="accent2"/>
              </a:buClr>
            </a:pPr>
            <a:endParaRPr lang="en-US" sz="1600" dirty="0">
              <a:solidFill>
                <a:srgbClr val="C0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911FCF-C4BD-412F-89A4-B4ABBCD09543}"/>
              </a:ext>
            </a:extLst>
          </p:cNvPr>
          <p:cNvSpPr txBox="1"/>
          <p:nvPr/>
        </p:nvSpPr>
        <p:spPr>
          <a:xfrm>
            <a:off x="88774" y="186432"/>
            <a:ext cx="7483878" cy="449353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lvl="0"/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&lt;!DOCTYPE html&gt;</a:t>
            </a:r>
          </a:p>
          <a:p>
            <a:pPr lvl="0"/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&lt;html&gt;</a:t>
            </a:r>
          </a:p>
          <a:p>
            <a:pPr lvl="0"/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&lt;head&gt;</a:t>
            </a:r>
          </a:p>
          <a:p>
            <a:pPr lvl="0"/>
            <a:endParaRPr lang="en-IN" sz="11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lvl="0"/>
            <a:r>
              <a:rPr lang="en-IN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&lt;script&gt;</a:t>
            </a:r>
          </a:p>
          <a:p>
            <a:pPr lvl="0"/>
            <a:r>
              <a:rPr lang="en-IN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function </a:t>
            </a:r>
            <a:r>
              <a:rPr lang="en-IN" sz="1100" b="1" dirty="0" err="1">
                <a:solidFill>
                  <a:srgbClr val="7030A0"/>
                </a:solidFill>
                <a:latin typeface="Consolas" panose="020B0609020204030204" pitchFamily="49" charset="0"/>
              </a:rPr>
              <a:t>validateForm</a:t>
            </a:r>
            <a:r>
              <a:rPr lang="en-IN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() {</a:t>
            </a:r>
          </a:p>
          <a:p>
            <a:pPr lvl="0"/>
            <a:r>
              <a:rPr lang="en-IN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  let x = </a:t>
            </a:r>
            <a:r>
              <a:rPr lang="en-IN" sz="1100" b="1" dirty="0" err="1">
                <a:solidFill>
                  <a:srgbClr val="7030A0"/>
                </a:solidFill>
                <a:latin typeface="Consolas" panose="020B0609020204030204" pitchFamily="49" charset="0"/>
              </a:rPr>
              <a:t>document.forms</a:t>
            </a:r>
            <a:r>
              <a:rPr lang="en-IN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["</a:t>
            </a:r>
            <a:r>
              <a:rPr lang="en-IN" sz="1100" b="1" dirty="0" err="1">
                <a:solidFill>
                  <a:srgbClr val="7030A0"/>
                </a:solidFill>
                <a:latin typeface="Consolas" panose="020B0609020204030204" pitchFamily="49" charset="0"/>
              </a:rPr>
              <a:t>myForm</a:t>
            </a:r>
            <a:r>
              <a:rPr lang="en-IN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"]["</a:t>
            </a:r>
            <a:r>
              <a:rPr lang="en-IN" sz="1100" b="1" dirty="0" err="1">
                <a:solidFill>
                  <a:srgbClr val="7030A0"/>
                </a:solidFill>
                <a:latin typeface="Consolas" panose="020B0609020204030204" pitchFamily="49" charset="0"/>
              </a:rPr>
              <a:t>fname</a:t>
            </a:r>
            <a:r>
              <a:rPr lang="en-IN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"].value;</a:t>
            </a:r>
          </a:p>
          <a:p>
            <a:pPr lvl="0"/>
            <a:r>
              <a:rPr lang="en-IN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  if (x == "") {</a:t>
            </a:r>
          </a:p>
          <a:p>
            <a:pPr lvl="0"/>
            <a:r>
              <a:rPr lang="en-IN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    alert("Name must be filled out");</a:t>
            </a:r>
          </a:p>
          <a:p>
            <a:pPr lvl="0"/>
            <a:r>
              <a:rPr lang="en-IN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    return false;</a:t>
            </a:r>
          </a:p>
          <a:p>
            <a:pPr lvl="0"/>
            <a:r>
              <a:rPr lang="en-IN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  }</a:t>
            </a:r>
          </a:p>
          <a:p>
            <a:pPr lvl="0"/>
            <a:r>
              <a:rPr lang="en-IN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}</a:t>
            </a:r>
          </a:p>
          <a:p>
            <a:pPr lvl="0"/>
            <a:r>
              <a:rPr lang="en-IN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&lt;/script&gt;</a:t>
            </a:r>
          </a:p>
          <a:p>
            <a:pPr lvl="0"/>
            <a:endParaRPr lang="en-IN" sz="11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lvl="0"/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&lt;/head&gt;</a:t>
            </a:r>
          </a:p>
          <a:p>
            <a:pPr lvl="0"/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&lt;body&gt;</a:t>
            </a:r>
          </a:p>
          <a:p>
            <a:pPr lvl="0"/>
            <a:endParaRPr lang="en-IN" sz="11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lvl="0"/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&lt;h2&gt;JavaScript Validation&lt;/h2&gt;</a:t>
            </a:r>
          </a:p>
          <a:p>
            <a:pPr lvl="0"/>
            <a:endParaRPr lang="en-IN" sz="11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lvl="0"/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&lt;form name</a:t>
            </a:r>
            <a:r>
              <a:rPr lang="en-IN" sz="1100" b="1" dirty="0">
                <a:solidFill>
                  <a:srgbClr val="C00000"/>
                </a:solidFill>
                <a:latin typeface="Consolas" panose="020B0609020204030204" pitchFamily="49" charset="0"/>
              </a:rPr>
              <a:t>="</a:t>
            </a:r>
            <a:r>
              <a:rPr lang="en-IN" sz="1100" b="1" dirty="0" err="1">
                <a:solidFill>
                  <a:srgbClr val="00B0F0"/>
                </a:solidFill>
                <a:latin typeface="Consolas" panose="020B0609020204030204" pitchFamily="49" charset="0"/>
              </a:rPr>
              <a:t>myForm</a:t>
            </a:r>
            <a:r>
              <a:rPr lang="en-IN" sz="1100" b="1" dirty="0">
                <a:solidFill>
                  <a:srgbClr val="00B0F0"/>
                </a:solidFill>
                <a:latin typeface="Consolas" panose="020B0609020204030204" pitchFamily="49" charset="0"/>
              </a:rPr>
              <a:t>" </a:t>
            </a:r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action="/</a:t>
            </a:r>
            <a:r>
              <a:rPr lang="en-IN" sz="1100" dirty="0" err="1">
                <a:solidFill>
                  <a:prstClr val="black"/>
                </a:solidFill>
                <a:latin typeface="Consolas" panose="020B0609020204030204" pitchFamily="49" charset="0"/>
              </a:rPr>
              <a:t>action_page.php</a:t>
            </a:r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" </a:t>
            </a:r>
            <a:r>
              <a:rPr lang="en-IN" sz="1100" dirty="0" err="1">
                <a:solidFill>
                  <a:prstClr val="black"/>
                </a:solidFill>
                <a:latin typeface="Consolas" panose="020B0609020204030204" pitchFamily="49" charset="0"/>
              </a:rPr>
              <a:t>onsubmit</a:t>
            </a:r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="return </a:t>
            </a:r>
            <a:r>
              <a:rPr lang="en-IN" sz="1100" dirty="0" err="1">
                <a:solidFill>
                  <a:prstClr val="black"/>
                </a:solidFill>
                <a:latin typeface="Consolas" panose="020B0609020204030204" pitchFamily="49" charset="0"/>
              </a:rPr>
              <a:t>validateForm</a:t>
            </a:r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()" method="post"&gt;</a:t>
            </a:r>
          </a:p>
          <a:p>
            <a:pPr lvl="0"/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  Name: &lt;input type="text" name</a:t>
            </a:r>
            <a:r>
              <a:rPr lang="en-IN" sz="1100" dirty="0">
                <a:solidFill>
                  <a:srgbClr val="00B0F0"/>
                </a:solidFill>
                <a:latin typeface="Consolas" panose="020B0609020204030204" pitchFamily="49" charset="0"/>
              </a:rPr>
              <a:t>="</a:t>
            </a:r>
            <a:r>
              <a:rPr lang="en-IN" sz="1100" dirty="0" err="1">
                <a:solidFill>
                  <a:srgbClr val="00B0F0"/>
                </a:solidFill>
                <a:latin typeface="Consolas" panose="020B0609020204030204" pitchFamily="49" charset="0"/>
              </a:rPr>
              <a:t>fname</a:t>
            </a:r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"&gt;</a:t>
            </a:r>
          </a:p>
          <a:p>
            <a:pPr lvl="0"/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  &lt;input type="submit" value="Submit"&gt;</a:t>
            </a:r>
          </a:p>
          <a:p>
            <a:pPr lvl="0"/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&lt;/form&gt;</a:t>
            </a:r>
          </a:p>
          <a:p>
            <a:pPr lvl="0"/>
            <a:endParaRPr lang="en-IN" sz="11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lvl="0"/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&lt;/body&gt;</a:t>
            </a:r>
          </a:p>
          <a:p>
            <a:pPr lvl="0"/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&lt;/html&gt;</a:t>
            </a:r>
            <a:endParaRPr kumimoji="0" lang="en-IN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94C4D3-8709-4B0F-BF54-2E4C371CAE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534" t="25890" r="16529" b="53398"/>
          <a:stretch/>
        </p:blipFill>
        <p:spPr>
          <a:xfrm>
            <a:off x="88774" y="5051395"/>
            <a:ext cx="4015670" cy="142042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18F4E7E-6710-481E-837C-85287F952BA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607" t="7897" r="35607" b="77216"/>
          <a:stretch/>
        </p:blipFill>
        <p:spPr>
          <a:xfrm>
            <a:off x="4577926" y="5149048"/>
            <a:ext cx="3509632" cy="1020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500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FB833-110A-4231-82EA-F52BF99D7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0816" y="71023"/>
            <a:ext cx="4015669" cy="780094"/>
          </a:xfrm>
        </p:spPr>
        <p:txBody>
          <a:bodyPr/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Form Validation</a:t>
            </a:r>
            <a:endParaRPr lang="en-IN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C4445D-40DA-4920-BC95-3CED7C06CE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89902" y="763480"/>
            <a:ext cx="4015669" cy="602349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Validation of Numeric Inputs</a:t>
            </a:r>
            <a:endParaRPr lang="en-US" sz="1600" dirty="0">
              <a:solidFill>
                <a:srgbClr val="002060"/>
              </a:solidFill>
            </a:endParaRPr>
          </a:p>
          <a:p>
            <a:pPr>
              <a:lnSpc>
                <a:spcPct val="150000"/>
              </a:lnSpc>
              <a:buClr>
                <a:schemeClr val="accent2"/>
              </a:buClr>
            </a:pPr>
            <a:endParaRPr lang="en-US" sz="1600" dirty="0">
              <a:solidFill>
                <a:srgbClr val="C0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911FCF-C4BD-412F-89A4-B4ABBCD09543}"/>
              </a:ext>
            </a:extLst>
          </p:cNvPr>
          <p:cNvSpPr txBox="1"/>
          <p:nvPr/>
        </p:nvSpPr>
        <p:spPr>
          <a:xfrm>
            <a:off x="88774" y="186432"/>
            <a:ext cx="7483878" cy="533992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lvl="0"/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&lt;!DOCTYPE html&gt;</a:t>
            </a:r>
          </a:p>
          <a:p>
            <a:pPr lvl="0"/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&lt;html&gt;</a:t>
            </a:r>
          </a:p>
          <a:p>
            <a:pPr lvl="0"/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&lt;body&gt;</a:t>
            </a:r>
          </a:p>
          <a:p>
            <a:pPr lvl="0"/>
            <a:endParaRPr lang="en-IN" sz="11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lvl="0"/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&lt;h2&gt;JavaScript Validation&lt;/h2&gt;</a:t>
            </a:r>
          </a:p>
          <a:p>
            <a:pPr lvl="0"/>
            <a:endParaRPr lang="en-IN" sz="11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lvl="0"/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&lt;p&gt;Please input a number between 1 and 10:&lt;/p&gt;</a:t>
            </a:r>
          </a:p>
          <a:p>
            <a:pPr lvl="0"/>
            <a:endParaRPr lang="en-IN" sz="11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lvl="0"/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&lt;input id="numb"&gt;</a:t>
            </a:r>
          </a:p>
          <a:p>
            <a:pPr lvl="0"/>
            <a:endParaRPr lang="en-IN" sz="11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lvl="0"/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&lt;button type="button" onclick="</a:t>
            </a:r>
            <a:r>
              <a:rPr lang="en-IN" sz="1100" dirty="0" err="1">
                <a:solidFill>
                  <a:prstClr val="black"/>
                </a:solidFill>
                <a:latin typeface="Consolas" panose="020B0609020204030204" pitchFamily="49" charset="0"/>
              </a:rPr>
              <a:t>myFunction</a:t>
            </a:r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()"&gt;Submit&lt;/button&gt;</a:t>
            </a:r>
          </a:p>
          <a:p>
            <a:pPr lvl="0"/>
            <a:endParaRPr lang="en-IN" sz="11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lvl="0"/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&lt;p id="</a:t>
            </a:r>
            <a:r>
              <a:rPr lang="en-IN" sz="1100" dirty="0">
                <a:solidFill>
                  <a:srgbClr val="00B0F0"/>
                </a:solidFill>
                <a:latin typeface="Consolas" panose="020B0609020204030204" pitchFamily="49" charset="0"/>
              </a:rPr>
              <a:t>demo</a:t>
            </a:r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"&gt;&lt;/p&gt;</a:t>
            </a:r>
          </a:p>
          <a:p>
            <a:pPr lvl="0"/>
            <a:endParaRPr lang="en-IN" sz="11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lvl="0"/>
            <a:r>
              <a:rPr lang="en-IN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&lt;script&gt;</a:t>
            </a:r>
          </a:p>
          <a:p>
            <a:pPr lvl="0"/>
            <a:r>
              <a:rPr lang="en-IN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function </a:t>
            </a:r>
            <a:r>
              <a:rPr lang="en-IN" sz="1100" b="1" dirty="0" err="1">
                <a:solidFill>
                  <a:srgbClr val="7030A0"/>
                </a:solidFill>
                <a:latin typeface="Consolas" panose="020B0609020204030204" pitchFamily="49" charset="0"/>
              </a:rPr>
              <a:t>myFunction</a:t>
            </a:r>
            <a:r>
              <a:rPr lang="en-IN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() {</a:t>
            </a:r>
          </a:p>
          <a:p>
            <a:pPr lvl="0"/>
            <a:r>
              <a:rPr lang="en-IN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  // Get the value of the input field with id="numb"</a:t>
            </a:r>
          </a:p>
          <a:p>
            <a:pPr lvl="0"/>
            <a:r>
              <a:rPr lang="en-IN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  let x = </a:t>
            </a:r>
            <a:r>
              <a:rPr lang="en-IN" sz="1100" b="1" dirty="0" err="1">
                <a:solidFill>
                  <a:srgbClr val="7030A0"/>
                </a:solidFill>
                <a:latin typeface="Consolas" panose="020B0609020204030204" pitchFamily="49" charset="0"/>
              </a:rPr>
              <a:t>document.getElementById</a:t>
            </a:r>
            <a:r>
              <a:rPr lang="en-IN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("numb").value;</a:t>
            </a:r>
          </a:p>
          <a:p>
            <a:pPr lvl="0"/>
            <a:r>
              <a:rPr lang="en-IN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  // If x is Not a Number or less than one or greater than 10</a:t>
            </a:r>
          </a:p>
          <a:p>
            <a:pPr lvl="0"/>
            <a:r>
              <a:rPr lang="en-IN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  let text;</a:t>
            </a:r>
          </a:p>
          <a:p>
            <a:pPr lvl="0"/>
            <a:r>
              <a:rPr lang="en-IN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  if (</a:t>
            </a:r>
            <a:r>
              <a:rPr lang="en-IN" sz="1100" b="1" dirty="0" err="1">
                <a:solidFill>
                  <a:srgbClr val="7030A0"/>
                </a:solidFill>
                <a:latin typeface="Consolas" panose="020B0609020204030204" pitchFamily="49" charset="0"/>
              </a:rPr>
              <a:t>isNaN</a:t>
            </a:r>
            <a:r>
              <a:rPr lang="en-IN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(x) || x &lt; 1 || x &gt; 10) {</a:t>
            </a:r>
          </a:p>
          <a:p>
            <a:pPr lvl="0"/>
            <a:r>
              <a:rPr lang="en-IN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    text = "Input not valid";</a:t>
            </a:r>
          </a:p>
          <a:p>
            <a:pPr lvl="0"/>
            <a:r>
              <a:rPr lang="en-IN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  } else {</a:t>
            </a:r>
          </a:p>
          <a:p>
            <a:pPr lvl="0"/>
            <a:r>
              <a:rPr lang="en-IN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    text = "Input OK";</a:t>
            </a:r>
          </a:p>
          <a:p>
            <a:pPr lvl="0"/>
            <a:r>
              <a:rPr lang="en-IN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  }</a:t>
            </a:r>
          </a:p>
          <a:p>
            <a:pPr lvl="0"/>
            <a:r>
              <a:rPr lang="en-IN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  </a:t>
            </a:r>
            <a:r>
              <a:rPr lang="en-IN" sz="1100" b="1" dirty="0" err="1">
                <a:solidFill>
                  <a:srgbClr val="7030A0"/>
                </a:solidFill>
                <a:latin typeface="Consolas" panose="020B0609020204030204" pitchFamily="49" charset="0"/>
              </a:rPr>
              <a:t>document.getElementById</a:t>
            </a:r>
            <a:r>
              <a:rPr lang="en-IN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("demo").</a:t>
            </a:r>
            <a:r>
              <a:rPr lang="en-IN" sz="1100" b="1" dirty="0" err="1">
                <a:solidFill>
                  <a:srgbClr val="7030A0"/>
                </a:solidFill>
                <a:latin typeface="Consolas" panose="020B0609020204030204" pitchFamily="49" charset="0"/>
              </a:rPr>
              <a:t>innerHTML</a:t>
            </a:r>
            <a:r>
              <a:rPr lang="en-IN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 = text;</a:t>
            </a:r>
          </a:p>
          <a:p>
            <a:pPr lvl="0"/>
            <a:r>
              <a:rPr lang="en-IN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}</a:t>
            </a:r>
          </a:p>
          <a:p>
            <a:pPr lvl="0"/>
            <a:r>
              <a:rPr lang="en-IN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&lt;/script&gt;</a:t>
            </a:r>
          </a:p>
          <a:p>
            <a:pPr lvl="0"/>
            <a:endParaRPr lang="en-IN" sz="11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lvl="0"/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&lt;/body&gt;</a:t>
            </a:r>
          </a:p>
          <a:p>
            <a:pPr lvl="0"/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&lt;/html&gt; </a:t>
            </a:r>
            <a:endParaRPr kumimoji="0" lang="en-IN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B096894-90DB-4B29-AB5E-355AE139FA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25243" r="26384" b="47702"/>
          <a:stretch/>
        </p:blipFill>
        <p:spPr>
          <a:xfrm>
            <a:off x="7989902" y="1573567"/>
            <a:ext cx="2879324" cy="185543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12957A9-BABE-431C-9C68-208BAC7423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 t="25761" r="26384" b="52362"/>
          <a:stretch/>
        </p:blipFill>
        <p:spPr>
          <a:xfrm>
            <a:off x="7989902" y="4026028"/>
            <a:ext cx="2879324" cy="1500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495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FB833-110A-4231-82EA-F52BF99D7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430" y="71023"/>
            <a:ext cx="7483878" cy="780094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chemeClr val="accent1">
                    <a:lumMod val="50000"/>
                  </a:schemeClr>
                </a:solidFill>
              </a:rPr>
              <a:t>Automatic HTML Form Validation</a:t>
            </a:r>
            <a:endParaRPr lang="en-IN" sz="3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C4445D-40DA-4920-BC95-3CED7C06CE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89902" y="763480"/>
            <a:ext cx="4015669" cy="205961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HTML form validation can be performed automatically by the browser:</a:t>
            </a:r>
          </a:p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If a form field (</a:t>
            </a:r>
            <a:r>
              <a:rPr lang="en-US" sz="1600" dirty="0" err="1">
                <a:solidFill>
                  <a:schemeClr val="accent1">
                    <a:lumMod val="50000"/>
                  </a:schemeClr>
                </a:solidFill>
              </a:rPr>
              <a:t>fname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) is empty, the required attribute prevents this form from being submitted</a:t>
            </a:r>
            <a:endParaRPr lang="en-US" sz="1600" dirty="0">
              <a:solidFill>
                <a:srgbClr val="C0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911FCF-C4BD-412F-89A4-B4ABBCD09543}"/>
              </a:ext>
            </a:extLst>
          </p:cNvPr>
          <p:cNvSpPr txBox="1"/>
          <p:nvPr/>
        </p:nvSpPr>
        <p:spPr>
          <a:xfrm>
            <a:off x="79897" y="1105266"/>
            <a:ext cx="7483878" cy="280076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lvl="0"/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&lt;!DOCTYPE html&gt;</a:t>
            </a:r>
          </a:p>
          <a:p>
            <a:pPr lvl="0"/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&lt;html&gt;</a:t>
            </a:r>
          </a:p>
          <a:p>
            <a:pPr lvl="0"/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&lt;body&gt;</a:t>
            </a:r>
          </a:p>
          <a:p>
            <a:pPr lvl="0"/>
            <a:endParaRPr lang="en-IN" sz="11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lvl="0"/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&lt;h2&gt;JavaScript Validation&lt;/h2&gt;</a:t>
            </a:r>
          </a:p>
          <a:p>
            <a:pPr lvl="0"/>
            <a:endParaRPr lang="en-IN" sz="11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lvl="0"/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&lt;form action="/</a:t>
            </a:r>
            <a:r>
              <a:rPr lang="en-IN" sz="1100" dirty="0" err="1">
                <a:solidFill>
                  <a:prstClr val="black"/>
                </a:solidFill>
                <a:latin typeface="Consolas" panose="020B0609020204030204" pitchFamily="49" charset="0"/>
              </a:rPr>
              <a:t>action_page.php</a:t>
            </a:r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" method="post"&gt;</a:t>
            </a:r>
          </a:p>
          <a:p>
            <a:pPr lvl="0"/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  </a:t>
            </a:r>
            <a:r>
              <a:rPr lang="en-IN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&lt;input type="text" name="</a:t>
            </a:r>
            <a:r>
              <a:rPr lang="en-IN" sz="1100" b="1" dirty="0" err="1">
                <a:solidFill>
                  <a:srgbClr val="7030A0"/>
                </a:solidFill>
                <a:latin typeface="Consolas" panose="020B0609020204030204" pitchFamily="49" charset="0"/>
              </a:rPr>
              <a:t>fname</a:t>
            </a:r>
            <a:r>
              <a:rPr lang="en-IN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" required&gt;</a:t>
            </a:r>
          </a:p>
          <a:p>
            <a:pPr lvl="0"/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  &lt;input type="submit" value="Submit"&gt;</a:t>
            </a:r>
          </a:p>
          <a:p>
            <a:pPr lvl="0"/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&lt;/form&gt;</a:t>
            </a:r>
          </a:p>
          <a:p>
            <a:pPr lvl="0"/>
            <a:endParaRPr lang="en-IN" sz="11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lvl="0"/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&lt;p&gt;If you click submit, without filling out the text field,</a:t>
            </a:r>
          </a:p>
          <a:p>
            <a:pPr lvl="0"/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your browser will display an error message.&lt;/p&gt;</a:t>
            </a:r>
          </a:p>
          <a:p>
            <a:pPr lvl="0"/>
            <a:endParaRPr lang="en-IN" sz="11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lvl="0"/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&lt;/body&gt;</a:t>
            </a:r>
          </a:p>
          <a:p>
            <a:pPr lvl="0"/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&lt;/html&gt;</a:t>
            </a:r>
            <a:endParaRPr kumimoji="0" lang="en-IN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0C33561-7889-4DB6-8DAB-3711CE21EA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25761" b="43043"/>
          <a:stretch/>
        </p:blipFill>
        <p:spPr>
          <a:xfrm>
            <a:off x="423169" y="4474345"/>
            <a:ext cx="6096000" cy="213937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CC1C96C-C93D-49EC-BC3C-5CA2172700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 t="24466" r="6869" b="44080"/>
          <a:stretch/>
        </p:blipFill>
        <p:spPr>
          <a:xfrm>
            <a:off x="6747029" y="4456589"/>
            <a:ext cx="5258542" cy="2157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125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FB833-110A-4231-82EA-F52BF99D7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71217"/>
          </a:xfrm>
        </p:spPr>
        <p:txBody>
          <a:bodyPr/>
          <a:lstStyle/>
          <a:p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Data Validation</a:t>
            </a:r>
            <a:endParaRPr lang="en-IN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C4445D-40DA-4920-BC95-3CED7C06CE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2790" y="1136342"/>
            <a:ext cx="10515600" cy="5262563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Data validation is the process of ensuring that user input is clean, correct, and useful.</a:t>
            </a:r>
          </a:p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Typical validation tasks are:</a:t>
            </a:r>
          </a:p>
          <a:p>
            <a:pPr lvl="1">
              <a:lnSpc>
                <a:spcPct val="150000"/>
              </a:lnSpc>
              <a:buClr>
                <a:schemeClr val="accent2"/>
              </a:buClr>
            </a:pPr>
            <a:r>
              <a:rPr lang="en-US" sz="1400" dirty="0">
                <a:solidFill>
                  <a:schemeClr val="accent1">
                    <a:lumMod val="50000"/>
                  </a:schemeClr>
                </a:solidFill>
              </a:rPr>
              <a:t>has the user filled in all required fields?</a:t>
            </a:r>
          </a:p>
          <a:p>
            <a:pPr lvl="1">
              <a:lnSpc>
                <a:spcPct val="150000"/>
              </a:lnSpc>
              <a:buClr>
                <a:schemeClr val="accent2"/>
              </a:buClr>
            </a:pPr>
            <a:r>
              <a:rPr lang="en-US" sz="1400" dirty="0">
                <a:solidFill>
                  <a:schemeClr val="accent1">
                    <a:lumMod val="50000"/>
                  </a:schemeClr>
                </a:solidFill>
              </a:rPr>
              <a:t>has the user entered a valid date?</a:t>
            </a:r>
          </a:p>
          <a:p>
            <a:pPr lvl="1">
              <a:lnSpc>
                <a:spcPct val="150000"/>
              </a:lnSpc>
              <a:buClr>
                <a:schemeClr val="accent2"/>
              </a:buClr>
            </a:pPr>
            <a:r>
              <a:rPr lang="en-US" sz="1400" dirty="0">
                <a:solidFill>
                  <a:schemeClr val="accent1">
                    <a:lumMod val="50000"/>
                  </a:schemeClr>
                </a:solidFill>
              </a:rPr>
              <a:t>has the user entered text in a numeric field?</a:t>
            </a:r>
          </a:p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Most often, the purpose of data validation is to ensure correct user input.</a:t>
            </a:r>
          </a:p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Validation can be defined by many different methods, and deployed in many different ways.</a:t>
            </a:r>
          </a:p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lang="en-US" sz="1800" b="1" dirty="0">
                <a:solidFill>
                  <a:schemeClr val="accent1">
                    <a:lumMod val="50000"/>
                  </a:schemeClr>
                </a:solidFill>
              </a:rPr>
              <a:t>Server side validation: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 is performed by a web server, after input has been sent to the server.</a:t>
            </a:r>
          </a:p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lang="en-US" sz="1800" b="1" dirty="0">
                <a:solidFill>
                  <a:schemeClr val="accent1">
                    <a:lumMod val="50000"/>
                  </a:schemeClr>
                </a:solidFill>
              </a:rPr>
              <a:t>Client side validation: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 is performed by a web browser, before input is sent to a web server.</a:t>
            </a:r>
            <a:endParaRPr lang="en-US" sz="1800" b="1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1601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FB833-110A-4231-82EA-F52BF99D7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71217"/>
          </a:xfrm>
        </p:spPr>
        <p:txBody>
          <a:bodyPr/>
          <a:lstStyle/>
          <a:p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Constraint Validation</a:t>
            </a:r>
            <a:endParaRPr lang="en-IN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C4445D-40DA-4920-BC95-3CED7C06CE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2790" y="1136342"/>
            <a:ext cx="10515600" cy="5262563"/>
          </a:xfrm>
        </p:spPr>
        <p:txBody>
          <a:bodyPr>
            <a:noAutofit/>
          </a:bodyPr>
          <a:lstStyle/>
          <a:p>
            <a:pPr>
              <a:lnSpc>
                <a:spcPct val="200000"/>
              </a:lnSpc>
              <a:buClr>
                <a:schemeClr val="accent2"/>
              </a:buClr>
            </a:pPr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HTML5 introduced a new HTML validation concept called constraint validation.</a:t>
            </a:r>
          </a:p>
          <a:p>
            <a:pPr>
              <a:lnSpc>
                <a:spcPct val="200000"/>
              </a:lnSpc>
              <a:buClr>
                <a:schemeClr val="accent2"/>
              </a:buClr>
            </a:pPr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HTML constraint validation is based on:</a:t>
            </a:r>
          </a:p>
          <a:p>
            <a:pPr lvl="1">
              <a:lnSpc>
                <a:spcPct val="200000"/>
              </a:lnSpc>
              <a:buClr>
                <a:schemeClr val="accent2"/>
              </a:buClr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Constraint validation HTML Input Attributes</a:t>
            </a:r>
          </a:p>
          <a:p>
            <a:pPr lvl="1">
              <a:lnSpc>
                <a:spcPct val="200000"/>
              </a:lnSpc>
              <a:buClr>
                <a:schemeClr val="accent2"/>
              </a:buClr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Constraint validation CSS Pseudo Selectors</a:t>
            </a:r>
          </a:p>
          <a:p>
            <a:pPr lvl="1">
              <a:lnSpc>
                <a:spcPct val="200000"/>
              </a:lnSpc>
              <a:buClr>
                <a:schemeClr val="accent2"/>
              </a:buClr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Constraint validation DOM Properties and Methods</a:t>
            </a:r>
            <a:endParaRPr 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8028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FB833-110A-4231-82EA-F52BF99D7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71217"/>
          </a:xfrm>
        </p:spPr>
        <p:txBody>
          <a:bodyPr/>
          <a:lstStyle/>
          <a:p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Constraint Validation HTML Input Attributes</a:t>
            </a:r>
            <a:endParaRPr lang="en-IN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C4445D-40DA-4920-BC95-3CED7C06CE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2790" y="1136342"/>
            <a:ext cx="10515600" cy="5262563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Clr>
                <a:schemeClr val="accent2"/>
              </a:buClr>
              <a:buNone/>
            </a:pPr>
            <a:endParaRPr lang="en-US" sz="1800" b="1" dirty="0">
              <a:solidFill>
                <a:schemeClr val="accent1">
                  <a:lumMod val="50000"/>
                </a:schemeClr>
              </a:solidFill>
            </a:endParaRPr>
          </a:p>
          <a:p>
            <a:pPr marL="0" indent="0">
              <a:lnSpc>
                <a:spcPct val="150000"/>
              </a:lnSpc>
              <a:buClr>
                <a:schemeClr val="accent2"/>
              </a:buClr>
              <a:buNone/>
            </a:pPr>
            <a:r>
              <a:rPr lang="en-US" sz="1800" b="1" dirty="0">
                <a:solidFill>
                  <a:schemeClr val="accent1">
                    <a:lumMod val="50000"/>
                  </a:schemeClr>
                </a:solidFill>
              </a:rPr>
              <a:t>Attribute		Description</a:t>
            </a:r>
          </a:p>
          <a:p>
            <a:pPr marL="0" indent="0">
              <a:lnSpc>
                <a:spcPct val="150000"/>
              </a:lnSpc>
              <a:buClr>
                <a:schemeClr val="accent2"/>
              </a:buClr>
              <a:buNone/>
            </a:pPr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disabled		Specifies that the input element should be disabled</a:t>
            </a:r>
          </a:p>
          <a:p>
            <a:pPr marL="0" indent="0">
              <a:lnSpc>
                <a:spcPct val="150000"/>
              </a:lnSpc>
              <a:buClr>
                <a:schemeClr val="accent2"/>
              </a:buClr>
              <a:buNone/>
            </a:pPr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max		Specifies the maximum value of an input element</a:t>
            </a:r>
          </a:p>
          <a:p>
            <a:pPr marL="0" indent="0">
              <a:lnSpc>
                <a:spcPct val="150000"/>
              </a:lnSpc>
              <a:buClr>
                <a:schemeClr val="accent2"/>
              </a:buClr>
              <a:buNone/>
            </a:pPr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min		Specifies the minimum value of an input element</a:t>
            </a:r>
          </a:p>
          <a:p>
            <a:pPr marL="0" indent="0">
              <a:lnSpc>
                <a:spcPct val="150000"/>
              </a:lnSpc>
              <a:buClr>
                <a:schemeClr val="accent2"/>
              </a:buClr>
              <a:buNone/>
            </a:pPr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pattern		Specifies the value pattern of an input element</a:t>
            </a:r>
          </a:p>
          <a:p>
            <a:pPr marL="0" indent="0">
              <a:lnSpc>
                <a:spcPct val="150000"/>
              </a:lnSpc>
              <a:buClr>
                <a:schemeClr val="accent2"/>
              </a:buClr>
              <a:buNone/>
            </a:pPr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required		Specifies that the input field requires an element</a:t>
            </a:r>
          </a:p>
          <a:p>
            <a:pPr marL="0" indent="0">
              <a:lnSpc>
                <a:spcPct val="150000"/>
              </a:lnSpc>
              <a:buClr>
                <a:schemeClr val="accent2"/>
              </a:buClr>
              <a:buNone/>
            </a:pPr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type 		Specifies the type of an input element</a:t>
            </a:r>
            <a:endParaRPr 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0430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FB833-110A-4231-82EA-F52BF99D7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71217"/>
          </a:xfrm>
        </p:spPr>
        <p:txBody>
          <a:bodyPr/>
          <a:lstStyle/>
          <a:p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Constraint Validation CSS Pseudo Selectors</a:t>
            </a:r>
            <a:endParaRPr lang="en-IN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C4445D-40DA-4920-BC95-3CED7C06CE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2790" y="1136342"/>
            <a:ext cx="10515600" cy="5262563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Clr>
                <a:schemeClr val="accent2"/>
              </a:buClr>
              <a:buNone/>
            </a:pPr>
            <a:endParaRPr lang="en-US" sz="1800" dirty="0">
              <a:solidFill>
                <a:schemeClr val="accent1">
                  <a:lumMod val="50000"/>
                </a:schemeClr>
              </a:solidFill>
            </a:endParaRPr>
          </a:p>
          <a:p>
            <a:pPr marL="0" indent="0">
              <a:lnSpc>
                <a:spcPct val="150000"/>
              </a:lnSpc>
              <a:buClr>
                <a:schemeClr val="accent2"/>
              </a:buClr>
              <a:buNone/>
            </a:pPr>
            <a:r>
              <a:rPr lang="en-US" sz="1800" b="1" dirty="0">
                <a:solidFill>
                  <a:schemeClr val="accent1">
                    <a:lumMod val="50000"/>
                  </a:schemeClr>
                </a:solidFill>
              </a:rPr>
              <a:t>Selector		Description</a:t>
            </a:r>
          </a:p>
          <a:p>
            <a:pPr marL="0" indent="0">
              <a:lnSpc>
                <a:spcPct val="150000"/>
              </a:lnSpc>
              <a:buClr>
                <a:schemeClr val="accent2"/>
              </a:buClr>
              <a:buNone/>
            </a:pPr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:disabled		Selects input elements with the "disabled" attribute specified</a:t>
            </a:r>
          </a:p>
          <a:p>
            <a:pPr marL="0" indent="0">
              <a:lnSpc>
                <a:spcPct val="150000"/>
              </a:lnSpc>
              <a:buClr>
                <a:schemeClr val="accent2"/>
              </a:buClr>
              <a:buNone/>
            </a:pPr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:invalid		Selects input elements with invalid values</a:t>
            </a:r>
          </a:p>
          <a:p>
            <a:pPr marL="0" indent="0">
              <a:lnSpc>
                <a:spcPct val="150000"/>
              </a:lnSpc>
              <a:buClr>
                <a:schemeClr val="accent2"/>
              </a:buClr>
              <a:buNone/>
            </a:pPr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:optional		Selects input elements with no "required" attribute specified</a:t>
            </a:r>
          </a:p>
          <a:p>
            <a:pPr marL="0" indent="0">
              <a:lnSpc>
                <a:spcPct val="150000"/>
              </a:lnSpc>
              <a:buClr>
                <a:schemeClr val="accent2"/>
              </a:buClr>
              <a:buNone/>
            </a:pPr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:required		Selects input elements with the "required" attribute specified</a:t>
            </a:r>
          </a:p>
          <a:p>
            <a:pPr marL="0" indent="0">
              <a:lnSpc>
                <a:spcPct val="150000"/>
              </a:lnSpc>
              <a:buClr>
                <a:schemeClr val="accent2"/>
              </a:buClr>
              <a:buNone/>
            </a:pPr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:valid		Selects input elements with valid values</a:t>
            </a:r>
          </a:p>
        </p:txBody>
      </p:sp>
    </p:spTree>
    <p:extLst>
      <p:ext uri="{BB962C8B-B14F-4D97-AF65-F5344CB8AC3E}">
        <p14:creationId xmlns:p14="http://schemas.microsoft.com/office/powerpoint/2010/main" val="2497035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FB833-110A-4231-82EA-F52BF99D7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DOM Events</a:t>
            </a:r>
            <a:endParaRPr lang="en-IN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C4445D-40DA-4920-BC95-3CED7C06CE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Clr>
                <a:schemeClr val="accent2"/>
              </a:buClr>
              <a:buNone/>
            </a:pPr>
            <a:endParaRPr lang="en-US" sz="1800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11096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FB833-110A-4231-82EA-F52BF99D7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375" y="196678"/>
            <a:ext cx="6281691" cy="771217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chemeClr val="accent1">
                    <a:lumMod val="50000"/>
                  </a:schemeClr>
                </a:solidFill>
              </a:rPr>
              <a:t>Where to write JavaScript code?</a:t>
            </a:r>
            <a:endParaRPr lang="en-IN" sz="3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B16D11-E557-4DE5-9177-C937D578A93C}"/>
              </a:ext>
            </a:extLst>
          </p:cNvPr>
          <p:cNvSpPr txBox="1"/>
          <p:nvPr/>
        </p:nvSpPr>
        <p:spPr>
          <a:xfrm>
            <a:off x="267810" y="1443264"/>
            <a:ext cx="6372688" cy="28931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300" dirty="0">
                <a:latin typeface="Consolas" panose="020B0609020204030204" pitchFamily="49" charset="0"/>
              </a:rPr>
              <a:t>&lt;!DOCTYPE html&gt;</a:t>
            </a:r>
          </a:p>
          <a:p>
            <a:r>
              <a:rPr lang="en-IN" sz="1300" dirty="0">
                <a:latin typeface="Consolas" panose="020B0609020204030204" pitchFamily="49" charset="0"/>
              </a:rPr>
              <a:t>&lt;html&gt;</a:t>
            </a:r>
          </a:p>
          <a:p>
            <a:r>
              <a:rPr lang="en-IN" sz="1300" dirty="0">
                <a:latin typeface="Consolas" panose="020B0609020204030204" pitchFamily="49" charset="0"/>
              </a:rPr>
              <a:t>&lt;body&gt;</a:t>
            </a:r>
          </a:p>
          <a:p>
            <a:endParaRPr lang="en-IN" sz="1300" dirty="0">
              <a:latin typeface="Consolas" panose="020B0609020204030204" pitchFamily="49" charset="0"/>
            </a:endParaRPr>
          </a:p>
          <a:p>
            <a:r>
              <a:rPr lang="en-IN" sz="1300" dirty="0">
                <a:latin typeface="Consolas" panose="020B0609020204030204" pitchFamily="49" charset="0"/>
              </a:rPr>
              <a:t>&lt;h2&gt;JavaScript in Body&lt;/h2&gt;</a:t>
            </a:r>
          </a:p>
          <a:p>
            <a:endParaRPr lang="en-IN" sz="1300" dirty="0">
              <a:latin typeface="Consolas" panose="020B0609020204030204" pitchFamily="49" charset="0"/>
            </a:endParaRPr>
          </a:p>
          <a:p>
            <a:r>
              <a:rPr lang="en-IN" sz="1300" dirty="0">
                <a:latin typeface="Consolas" panose="020B0609020204030204" pitchFamily="49" charset="0"/>
              </a:rPr>
              <a:t>&lt;p id="demo"&gt;&lt;/p&gt;</a:t>
            </a:r>
          </a:p>
          <a:p>
            <a:endParaRPr lang="en-IN" sz="1300" dirty="0">
              <a:latin typeface="Consolas" panose="020B0609020204030204" pitchFamily="49" charset="0"/>
            </a:endParaRPr>
          </a:p>
          <a:p>
            <a:r>
              <a:rPr lang="en-IN" sz="1300" b="1" dirty="0">
                <a:solidFill>
                  <a:srgbClr val="7030A0"/>
                </a:solidFill>
                <a:latin typeface="Consolas" panose="020B0609020204030204" pitchFamily="49" charset="0"/>
              </a:rPr>
              <a:t>&lt;script&gt;</a:t>
            </a:r>
          </a:p>
          <a:p>
            <a:r>
              <a:rPr lang="en-IN" sz="1300" b="1" dirty="0" err="1">
                <a:solidFill>
                  <a:srgbClr val="7030A0"/>
                </a:solidFill>
                <a:latin typeface="Consolas" panose="020B0609020204030204" pitchFamily="49" charset="0"/>
              </a:rPr>
              <a:t>document.getElementById</a:t>
            </a:r>
            <a:r>
              <a:rPr lang="en-IN" sz="1300" b="1" dirty="0">
                <a:solidFill>
                  <a:srgbClr val="7030A0"/>
                </a:solidFill>
                <a:latin typeface="Consolas" panose="020B0609020204030204" pitchFamily="49" charset="0"/>
              </a:rPr>
              <a:t>("demo").</a:t>
            </a:r>
            <a:r>
              <a:rPr lang="en-IN" sz="1300" b="1" dirty="0" err="1">
                <a:solidFill>
                  <a:srgbClr val="7030A0"/>
                </a:solidFill>
                <a:latin typeface="Consolas" panose="020B0609020204030204" pitchFamily="49" charset="0"/>
              </a:rPr>
              <a:t>innerHTML</a:t>
            </a:r>
            <a:r>
              <a:rPr lang="en-IN" sz="1300" b="1" dirty="0">
                <a:solidFill>
                  <a:srgbClr val="7030A0"/>
                </a:solidFill>
                <a:latin typeface="Consolas" panose="020B0609020204030204" pitchFamily="49" charset="0"/>
              </a:rPr>
              <a:t> = "My First JavaScript";</a:t>
            </a:r>
          </a:p>
          <a:p>
            <a:r>
              <a:rPr lang="en-IN" sz="1300" b="1" dirty="0">
                <a:solidFill>
                  <a:srgbClr val="7030A0"/>
                </a:solidFill>
                <a:latin typeface="Consolas" panose="020B0609020204030204" pitchFamily="49" charset="0"/>
              </a:rPr>
              <a:t>&lt;/script&gt;</a:t>
            </a:r>
          </a:p>
          <a:p>
            <a:endParaRPr lang="en-IN" sz="1300" dirty="0">
              <a:latin typeface="Consolas" panose="020B0609020204030204" pitchFamily="49" charset="0"/>
            </a:endParaRPr>
          </a:p>
          <a:p>
            <a:r>
              <a:rPr lang="en-IN" sz="1300" dirty="0">
                <a:latin typeface="Consolas" panose="020B0609020204030204" pitchFamily="49" charset="0"/>
              </a:rPr>
              <a:t>&lt;/body&gt;</a:t>
            </a:r>
          </a:p>
          <a:p>
            <a:r>
              <a:rPr lang="en-IN" sz="1300" dirty="0">
                <a:latin typeface="Consolas" panose="020B0609020204030204" pitchFamily="49" charset="0"/>
              </a:rPr>
              <a:t>&lt;/html&gt;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44D785-81BE-4968-98D6-CE8C009BB65F}"/>
              </a:ext>
            </a:extLst>
          </p:cNvPr>
          <p:cNvSpPr txBox="1"/>
          <p:nvPr/>
        </p:nvSpPr>
        <p:spPr>
          <a:xfrm>
            <a:off x="6977848" y="1150107"/>
            <a:ext cx="5095783" cy="3788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The &lt;script&gt; Tag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In HTML, JavaScript code is inserted between &lt;script&gt; and &lt;/script&gt; tags.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We can place any number of scripts in an HTML document.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Scripts can be placed in the &lt;body&gt;, or in the &lt;head&gt; section of an HTML page, or in both.</a:t>
            </a:r>
          </a:p>
          <a:p>
            <a:pPr>
              <a:lnSpc>
                <a:spcPct val="150000"/>
              </a:lnSpc>
            </a:pP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289EEC3-A3AF-49C0-97B1-730B9A4FF9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25277" r="20391" b="47084"/>
          <a:stretch/>
        </p:blipFill>
        <p:spPr>
          <a:xfrm>
            <a:off x="1788111" y="4765848"/>
            <a:ext cx="3609975" cy="1895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096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FB833-110A-4231-82EA-F52BF99D7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848" y="73486"/>
            <a:ext cx="5595152" cy="771217"/>
          </a:xfrm>
        </p:spPr>
        <p:txBody>
          <a:bodyPr/>
          <a:lstStyle/>
          <a:p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JavaScript HTML DOM Events</a:t>
            </a:r>
            <a:endParaRPr lang="en-IN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C4445D-40DA-4920-BC95-3CED7C06CE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869" y="844703"/>
            <a:ext cx="10515600" cy="5939811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Clr>
                <a:schemeClr val="accent2"/>
              </a:buClr>
              <a:buNone/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HTML DOM allows JavaScript to react to HTML events</a:t>
            </a:r>
          </a:p>
          <a:p>
            <a:pPr marL="0" indent="0">
              <a:lnSpc>
                <a:spcPct val="150000"/>
              </a:lnSpc>
              <a:buClr>
                <a:schemeClr val="accent2"/>
              </a:buClr>
              <a:buNone/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A JavaScript can be executed when an event occurs, like when a user clicks on an HTML element.</a:t>
            </a:r>
          </a:p>
          <a:p>
            <a:pPr marL="0" indent="0">
              <a:lnSpc>
                <a:spcPct val="150000"/>
              </a:lnSpc>
              <a:buClr>
                <a:schemeClr val="accent2"/>
              </a:buClr>
              <a:buNone/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To execute code when a user clicks on an element, add JavaScript code to an HTML event attribute:</a:t>
            </a:r>
          </a:p>
          <a:p>
            <a:pPr marL="0" indent="0">
              <a:lnSpc>
                <a:spcPct val="150000"/>
              </a:lnSpc>
              <a:buClr>
                <a:schemeClr val="accent2"/>
              </a:buClr>
              <a:buNone/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	</a:t>
            </a:r>
            <a:r>
              <a:rPr lang="en-US" sz="1600" b="1" dirty="0">
                <a:solidFill>
                  <a:schemeClr val="accent1">
                    <a:lumMod val="50000"/>
                  </a:schemeClr>
                </a:solidFill>
              </a:rPr>
              <a:t>onclick=JavaScript</a:t>
            </a:r>
          </a:p>
          <a:p>
            <a:pPr marL="0" indent="0">
              <a:lnSpc>
                <a:spcPct val="150000"/>
              </a:lnSpc>
              <a:buClr>
                <a:schemeClr val="accent2"/>
              </a:buClr>
              <a:buNone/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Examples of HTML events:</a:t>
            </a:r>
          </a:p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When a user clicks the mouse</a:t>
            </a:r>
          </a:p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When a web page has loaded</a:t>
            </a:r>
          </a:p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When an image has been loaded</a:t>
            </a:r>
          </a:p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When the mouse moves over an element</a:t>
            </a:r>
          </a:p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When an input field is changed</a:t>
            </a:r>
          </a:p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When an HTML form is submitted</a:t>
            </a:r>
          </a:p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When a user strokes a key</a:t>
            </a:r>
          </a:p>
        </p:txBody>
      </p:sp>
    </p:spTree>
    <p:extLst>
      <p:ext uri="{BB962C8B-B14F-4D97-AF65-F5344CB8AC3E}">
        <p14:creationId xmlns:p14="http://schemas.microsoft.com/office/powerpoint/2010/main" val="211951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FB833-110A-4231-82EA-F52BF99D7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430" y="71023"/>
            <a:ext cx="7483878" cy="780094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chemeClr val="accent1">
                    <a:lumMod val="50000"/>
                  </a:schemeClr>
                </a:solidFill>
              </a:rPr>
              <a:t>Assign events using HTML DOM</a:t>
            </a:r>
            <a:endParaRPr lang="en-IN" sz="3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911FCF-C4BD-412F-89A4-B4ABBCD09543}"/>
              </a:ext>
            </a:extLst>
          </p:cNvPr>
          <p:cNvSpPr txBox="1"/>
          <p:nvPr/>
        </p:nvSpPr>
        <p:spPr>
          <a:xfrm>
            <a:off x="79897" y="1105266"/>
            <a:ext cx="7483878" cy="364715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lvl="0"/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&lt;!DOCTYPE html&gt;</a:t>
            </a:r>
          </a:p>
          <a:p>
            <a:pPr lvl="0"/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&lt;html&gt;</a:t>
            </a:r>
          </a:p>
          <a:p>
            <a:pPr lvl="0"/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&lt;body&gt;</a:t>
            </a:r>
          </a:p>
          <a:p>
            <a:pPr lvl="0"/>
            <a:endParaRPr lang="en-IN" sz="11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lvl="0"/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&lt;h2&gt;JavaScript HTML Events&lt;/h2&gt;</a:t>
            </a:r>
          </a:p>
          <a:p>
            <a:pPr lvl="0"/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&lt;p&gt;Click "Try it" to execute the </a:t>
            </a:r>
            <a:r>
              <a:rPr lang="en-IN" sz="1100" dirty="0" err="1">
                <a:solidFill>
                  <a:prstClr val="black"/>
                </a:solidFill>
                <a:latin typeface="Consolas" panose="020B0609020204030204" pitchFamily="49" charset="0"/>
              </a:rPr>
              <a:t>displayDate</a:t>
            </a:r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() function.&lt;/p&gt;</a:t>
            </a:r>
          </a:p>
          <a:p>
            <a:pPr lvl="0"/>
            <a:endParaRPr lang="en-IN" sz="11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lvl="0"/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&lt;button id="</a:t>
            </a:r>
            <a:r>
              <a:rPr lang="en-IN" sz="1100" dirty="0" err="1">
                <a:solidFill>
                  <a:prstClr val="black"/>
                </a:solidFill>
                <a:latin typeface="Consolas" panose="020B0609020204030204" pitchFamily="49" charset="0"/>
              </a:rPr>
              <a:t>myBtn</a:t>
            </a:r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"&gt;Try it&lt;/button&gt;</a:t>
            </a:r>
          </a:p>
          <a:p>
            <a:pPr lvl="0"/>
            <a:endParaRPr lang="en-IN" sz="11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lvl="0"/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&lt;p id="demo"&gt;&lt;/p&gt;</a:t>
            </a:r>
          </a:p>
          <a:p>
            <a:pPr lvl="0"/>
            <a:endParaRPr lang="en-IN" sz="11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lvl="0"/>
            <a:r>
              <a:rPr lang="en-IN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&lt;script&gt;</a:t>
            </a:r>
          </a:p>
          <a:p>
            <a:pPr lvl="0"/>
            <a:r>
              <a:rPr lang="en-IN" sz="1100" b="1" dirty="0" err="1">
                <a:solidFill>
                  <a:srgbClr val="7030A0"/>
                </a:solidFill>
                <a:latin typeface="Consolas" panose="020B0609020204030204" pitchFamily="49" charset="0"/>
              </a:rPr>
              <a:t>document.getElementById</a:t>
            </a:r>
            <a:r>
              <a:rPr lang="en-IN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("</a:t>
            </a:r>
            <a:r>
              <a:rPr lang="en-IN" sz="1100" b="1" dirty="0" err="1">
                <a:solidFill>
                  <a:srgbClr val="7030A0"/>
                </a:solidFill>
                <a:latin typeface="Consolas" panose="020B0609020204030204" pitchFamily="49" charset="0"/>
              </a:rPr>
              <a:t>myBtn</a:t>
            </a:r>
            <a:r>
              <a:rPr lang="en-IN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").onclick = </a:t>
            </a:r>
            <a:r>
              <a:rPr lang="en-IN" sz="1100" b="1" dirty="0" err="1">
                <a:solidFill>
                  <a:srgbClr val="7030A0"/>
                </a:solidFill>
                <a:latin typeface="Consolas" panose="020B0609020204030204" pitchFamily="49" charset="0"/>
              </a:rPr>
              <a:t>displayDate</a:t>
            </a:r>
            <a:r>
              <a:rPr lang="en-IN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;</a:t>
            </a:r>
          </a:p>
          <a:p>
            <a:pPr lvl="0"/>
            <a:endParaRPr lang="en-IN" sz="1100" b="1" dirty="0">
              <a:solidFill>
                <a:srgbClr val="7030A0"/>
              </a:solidFill>
              <a:latin typeface="Consolas" panose="020B0609020204030204" pitchFamily="49" charset="0"/>
            </a:endParaRPr>
          </a:p>
          <a:p>
            <a:pPr lvl="0"/>
            <a:r>
              <a:rPr lang="en-IN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function </a:t>
            </a:r>
            <a:r>
              <a:rPr lang="en-IN" sz="1100" b="1" dirty="0" err="1">
                <a:solidFill>
                  <a:srgbClr val="7030A0"/>
                </a:solidFill>
                <a:latin typeface="Consolas" panose="020B0609020204030204" pitchFamily="49" charset="0"/>
              </a:rPr>
              <a:t>displayDate</a:t>
            </a:r>
            <a:r>
              <a:rPr lang="en-IN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() {</a:t>
            </a:r>
          </a:p>
          <a:p>
            <a:pPr lvl="0"/>
            <a:r>
              <a:rPr lang="en-IN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  </a:t>
            </a:r>
            <a:r>
              <a:rPr lang="en-IN" sz="1100" b="1" dirty="0" err="1">
                <a:solidFill>
                  <a:srgbClr val="7030A0"/>
                </a:solidFill>
                <a:latin typeface="Consolas" panose="020B0609020204030204" pitchFamily="49" charset="0"/>
              </a:rPr>
              <a:t>document.getElementById</a:t>
            </a:r>
            <a:r>
              <a:rPr lang="en-IN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("demo").</a:t>
            </a:r>
            <a:r>
              <a:rPr lang="en-IN" sz="1100" b="1" dirty="0" err="1">
                <a:solidFill>
                  <a:srgbClr val="7030A0"/>
                </a:solidFill>
                <a:latin typeface="Consolas" panose="020B0609020204030204" pitchFamily="49" charset="0"/>
              </a:rPr>
              <a:t>innerHTML</a:t>
            </a:r>
            <a:r>
              <a:rPr lang="en-IN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 = Date();</a:t>
            </a:r>
          </a:p>
          <a:p>
            <a:pPr lvl="0"/>
            <a:r>
              <a:rPr lang="en-IN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}</a:t>
            </a:r>
          </a:p>
          <a:p>
            <a:pPr lvl="0"/>
            <a:r>
              <a:rPr lang="en-IN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&lt;/script&gt;</a:t>
            </a:r>
          </a:p>
          <a:p>
            <a:pPr lvl="0"/>
            <a:endParaRPr lang="en-IN" sz="11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lvl="0"/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&lt;/body&gt;</a:t>
            </a:r>
          </a:p>
          <a:p>
            <a:pPr lvl="0"/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&lt;/html&gt;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6812FF7-A008-4AA8-8152-A8C5DE9DB4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25502" r="24417" b="52621"/>
          <a:stretch/>
        </p:blipFill>
        <p:spPr>
          <a:xfrm>
            <a:off x="79897" y="5002570"/>
            <a:ext cx="3119021" cy="15003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01245F1-1BA4-410A-BFA1-67E68C5B4B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219" t="25372" r="11965" b="50000"/>
          <a:stretch/>
        </p:blipFill>
        <p:spPr>
          <a:xfrm>
            <a:off x="4924147" y="5002570"/>
            <a:ext cx="4610470" cy="1688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944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1C3DDE-EAF1-4D11-B8CB-7196A6CBA18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Java Script</a:t>
            </a:r>
            <a:endParaRPr lang="en-IN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52CD05-B0A3-4C62-810D-6AD689C731C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Module 2</a:t>
            </a:r>
            <a:endParaRPr lang="en-IN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948063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8F35C1-717B-4ACF-9DCB-CD5783B90E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Content</a:t>
            </a:r>
            <a:endParaRPr lang="en-IN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C2EB08-91B8-4296-8037-5473B36DCD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DOM Events</a:t>
            </a:r>
          </a:p>
          <a:p>
            <a:r>
              <a:rPr lang="en-US" dirty="0"/>
              <a:t>DOM </a:t>
            </a:r>
            <a:r>
              <a:rPr lang="en-US" dirty="0" err="1"/>
              <a:t>Eventhandlers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16053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FB833-110A-4231-82EA-F52BF99D7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DOM Events</a:t>
            </a:r>
            <a:endParaRPr lang="en-IN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C4445D-40DA-4920-BC95-3CED7C06CE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Clr>
                <a:schemeClr val="accent2"/>
              </a:buClr>
              <a:buNone/>
            </a:pPr>
            <a:endParaRPr lang="en-US" sz="1800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252106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FB833-110A-4231-82EA-F52BF99D7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848" y="73486"/>
            <a:ext cx="5595152" cy="771217"/>
          </a:xfrm>
        </p:spPr>
        <p:txBody>
          <a:bodyPr/>
          <a:lstStyle/>
          <a:p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JavaScript HTML DOM Events</a:t>
            </a:r>
            <a:endParaRPr lang="en-IN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C4445D-40DA-4920-BC95-3CED7C06CE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869" y="844703"/>
            <a:ext cx="10515600" cy="5939811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Clr>
                <a:schemeClr val="accent2"/>
              </a:buClr>
              <a:buNone/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HTML DOM allows JavaScript to react to HTML events</a:t>
            </a:r>
          </a:p>
          <a:p>
            <a:pPr marL="0" indent="0">
              <a:lnSpc>
                <a:spcPct val="150000"/>
              </a:lnSpc>
              <a:buClr>
                <a:schemeClr val="accent2"/>
              </a:buClr>
              <a:buNone/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A JavaScript can be executed when an event occurs, like when a user clicks on an HTML element.</a:t>
            </a:r>
          </a:p>
          <a:p>
            <a:pPr marL="0" indent="0">
              <a:lnSpc>
                <a:spcPct val="150000"/>
              </a:lnSpc>
              <a:buClr>
                <a:schemeClr val="accent2"/>
              </a:buClr>
              <a:buNone/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To execute code when a user clicks on an element, add JavaScript code to an HTML event attribute:</a:t>
            </a:r>
          </a:p>
          <a:p>
            <a:pPr marL="0" indent="0">
              <a:lnSpc>
                <a:spcPct val="150000"/>
              </a:lnSpc>
              <a:buClr>
                <a:schemeClr val="accent2"/>
              </a:buClr>
              <a:buNone/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	</a:t>
            </a:r>
            <a:r>
              <a:rPr lang="en-US" sz="1600" b="1" dirty="0">
                <a:solidFill>
                  <a:schemeClr val="accent1">
                    <a:lumMod val="50000"/>
                  </a:schemeClr>
                </a:solidFill>
              </a:rPr>
              <a:t>onclick=JavaScript</a:t>
            </a:r>
          </a:p>
          <a:p>
            <a:pPr marL="0" indent="0">
              <a:lnSpc>
                <a:spcPct val="150000"/>
              </a:lnSpc>
              <a:buClr>
                <a:schemeClr val="accent2"/>
              </a:buClr>
              <a:buNone/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Examples of HTML events:</a:t>
            </a:r>
          </a:p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When a user clicks the mouse</a:t>
            </a:r>
          </a:p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When a web page has loaded</a:t>
            </a:r>
          </a:p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When an image has been loaded</a:t>
            </a:r>
          </a:p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When the mouse moves over an element</a:t>
            </a:r>
          </a:p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When an input field is changed</a:t>
            </a:r>
          </a:p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When an HTML form is submitted</a:t>
            </a:r>
          </a:p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When a user strokes a key</a:t>
            </a:r>
          </a:p>
        </p:txBody>
      </p:sp>
    </p:spTree>
    <p:extLst>
      <p:ext uri="{BB962C8B-B14F-4D97-AF65-F5344CB8AC3E}">
        <p14:creationId xmlns:p14="http://schemas.microsoft.com/office/powerpoint/2010/main" val="3109758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FB833-110A-4231-82EA-F52BF99D7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430" y="71023"/>
            <a:ext cx="7483878" cy="780094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chemeClr val="accent1">
                    <a:lumMod val="50000"/>
                  </a:schemeClr>
                </a:solidFill>
              </a:rPr>
              <a:t>Changing Element with Click</a:t>
            </a:r>
            <a:endParaRPr lang="en-IN" sz="3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911FCF-C4BD-412F-89A4-B4ABBCD09543}"/>
              </a:ext>
            </a:extLst>
          </p:cNvPr>
          <p:cNvSpPr txBox="1"/>
          <p:nvPr/>
        </p:nvSpPr>
        <p:spPr>
          <a:xfrm>
            <a:off x="79897" y="1105266"/>
            <a:ext cx="7483878" cy="161582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lvl="0"/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&lt;!DOCTYPE html&gt;</a:t>
            </a:r>
          </a:p>
          <a:p>
            <a:pPr lvl="0"/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&lt;html&gt;</a:t>
            </a:r>
          </a:p>
          <a:p>
            <a:pPr lvl="0"/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&lt;body&gt;</a:t>
            </a:r>
          </a:p>
          <a:p>
            <a:pPr lvl="0"/>
            <a:endParaRPr lang="en-IN" sz="11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lvl="0"/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&lt;h2&gt;JavaScript HTML Events&lt;/h2&gt;</a:t>
            </a:r>
          </a:p>
          <a:p>
            <a:pPr lvl="0"/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&lt;h2 </a:t>
            </a:r>
            <a:r>
              <a:rPr lang="en-IN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onclick="</a:t>
            </a:r>
            <a:r>
              <a:rPr lang="en-IN" sz="1100" b="1" dirty="0" err="1">
                <a:solidFill>
                  <a:srgbClr val="7030A0"/>
                </a:solidFill>
                <a:latin typeface="Consolas" panose="020B0609020204030204" pitchFamily="49" charset="0"/>
              </a:rPr>
              <a:t>this.innerHTML</a:t>
            </a:r>
            <a:r>
              <a:rPr lang="en-IN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='</a:t>
            </a:r>
            <a:r>
              <a:rPr lang="en-IN" sz="1100" b="1" dirty="0" err="1">
                <a:solidFill>
                  <a:srgbClr val="7030A0"/>
                </a:solidFill>
                <a:latin typeface="Consolas" panose="020B0609020204030204" pitchFamily="49" charset="0"/>
              </a:rPr>
              <a:t>Ooops</a:t>
            </a:r>
            <a:r>
              <a:rPr lang="en-IN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!'</a:t>
            </a:r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"&gt;Click on this text!&lt;/h2&gt;</a:t>
            </a:r>
          </a:p>
          <a:p>
            <a:pPr lvl="0"/>
            <a:endParaRPr lang="en-IN" sz="11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lvl="0"/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&lt;/body&gt;</a:t>
            </a:r>
          </a:p>
          <a:p>
            <a:pPr lvl="0"/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&lt;/html&gt;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F40919-7F36-4D51-B035-4F9FAA391C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25372" r="24709" b="57799"/>
          <a:stretch/>
        </p:blipFill>
        <p:spPr>
          <a:xfrm>
            <a:off x="361025" y="3675355"/>
            <a:ext cx="3083511" cy="115409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2167413-FB95-4F39-82D8-E6F00980C1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 t="24595" r="24927" b="56617"/>
          <a:stretch/>
        </p:blipFill>
        <p:spPr>
          <a:xfrm>
            <a:off x="4506897" y="3675355"/>
            <a:ext cx="3056878" cy="1288486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262F7F6-F458-419C-84C2-8A60542224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01125" y="1759104"/>
            <a:ext cx="3929850" cy="1374714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Clr>
                <a:schemeClr val="accent2"/>
              </a:buClr>
              <a:buNone/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The content of the &lt;h1&gt; element is changed when a user clicks on it</a:t>
            </a:r>
          </a:p>
        </p:txBody>
      </p:sp>
    </p:spTree>
    <p:extLst>
      <p:ext uri="{BB962C8B-B14F-4D97-AF65-F5344CB8AC3E}">
        <p14:creationId xmlns:p14="http://schemas.microsoft.com/office/powerpoint/2010/main" val="406378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1" grpId="0" build="p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FB833-110A-4231-82EA-F52BF99D7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430" y="71023"/>
            <a:ext cx="7483878" cy="780094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chemeClr val="accent1">
                    <a:lumMod val="50000"/>
                  </a:schemeClr>
                </a:solidFill>
              </a:rPr>
              <a:t>Changing Element with Click</a:t>
            </a:r>
            <a:endParaRPr lang="en-IN" sz="3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911FCF-C4BD-412F-89A4-B4ABBCD09543}"/>
              </a:ext>
            </a:extLst>
          </p:cNvPr>
          <p:cNvSpPr txBox="1"/>
          <p:nvPr/>
        </p:nvSpPr>
        <p:spPr>
          <a:xfrm>
            <a:off x="79897" y="1105266"/>
            <a:ext cx="7483878" cy="263149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lvl="0"/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&lt;!DOCTYPE html&gt;</a:t>
            </a:r>
          </a:p>
          <a:p>
            <a:pPr lvl="0"/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&lt;html&gt;</a:t>
            </a:r>
          </a:p>
          <a:p>
            <a:pPr lvl="0"/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&lt;body&gt;</a:t>
            </a:r>
          </a:p>
          <a:p>
            <a:pPr lvl="0"/>
            <a:endParaRPr lang="en-IN" sz="11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lvl="0"/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&lt;h2&gt;JavaScript HTML Events&lt;/h2&gt;</a:t>
            </a:r>
          </a:p>
          <a:p>
            <a:pPr lvl="0"/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&lt;h2 onclick</a:t>
            </a:r>
            <a:r>
              <a:rPr lang="en-IN" sz="1100" b="1" dirty="0">
                <a:solidFill>
                  <a:srgbClr val="FF0000"/>
                </a:solidFill>
                <a:latin typeface="Consolas" panose="020B0609020204030204" pitchFamily="49" charset="0"/>
              </a:rPr>
              <a:t>="</a:t>
            </a:r>
            <a:r>
              <a:rPr lang="en-IN" sz="11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changeText</a:t>
            </a:r>
            <a:r>
              <a:rPr lang="en-IN" sz="1100" b="1" dirty="0">
                <a:solidFill>
                  <a:srgbClr val="FF0000"/>
                </a:solidFill>
                <a:latin typeface="Consolas" panose="020B0609020204030204" pitchFamily="49" charset="0"/>
              </a:rPr>
              <a:t>(this)"</a:t>
            </a:r>
            <a:r>
              <a:rPr lang="en-IN" sz="1100" dirty="0">
                <a:solidFill>
                  <a:srgbClr val="FF0000"/>
                </a:solidFill>
                <a:latin typeface="Consolas" panose="020B0609020204030204" pitchFamily="49" charset="0"/>
              </a:rPr>
              <a:t>&gt;</a:t>
            </a:r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Click on this text!&lt;/h2&gt;</a:t>
            </a:r>
          </a:p>
          <a:p>
            <a:pPr lvl="0"/>
            <a:endParaRPr lang="en-IN" sz="11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lvl="0"/>
            <a:r>
              <a:rPr lang="en-IN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&lt;script&gt;</a:t>
            </a:r>
          </a:p>
          <a:p>
            <a:pPr lvl="0"/>
            <a:r>
              <a:rPr lang="en-IN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function </a:t>
            </a:r>
            <a:r>
              <a:rPr lang="en-IN" sz="1100" b="1" dirty="0" err="1">
                <a:solidFill>
                  <a:srgbClr val="7030A0"/>
                </a:solidFill>
                <a:latin typeface="Consolas" panose="020B0609020204030204" pitchFamily="49" charset="0"/>
              </a:rPr>
              <a:t>changeText</a:t>
            </a:r>
            <a:r>
              <a:rPr lang="en-IN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(id) {</a:t>
            </a:r>
          </a:p>
          <a:p>
            <a:pPr lvl="0"/>
            <a:r>
              <a:rPr lang="en-IN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  </a:t>
            </a:r>
            <a:r>
              <a:rPr lang="en-IN" sz="1100" b="1" dirty="0" err="1">
                <a:solidFill>
                  <a:srgbClr val="7030A0"/>
                </a:solidFill>
                <a:latin typeface="Consolas" panose="020B0609020204030204" pitchFamily="49" charset="0"/>
              </a:rPr>
              <a:t>id.innerHTML</a:t>
            </a:r>
            <a:r>
              <a:rPr lang="en-IN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 = "</a:t>
            </a:r>
            <a:r>
              <a:rPr lang="en-IN" sz="1100" b="1" dirty="0" err="1">
                <a:solidFill>
                  <a:srgbClr val="7030A0"/>
                </a:solidFill>
                <a:latin typeface="Consolas" panose="020B0609020204030204" pitchFamily="49" charset="0"/>
              </a:rPr>
              <a:t>Ooops</a:t>
            </a:r>
            <a:r>
              <a:rPr lang="en-IN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!";</a:t>
            </a:r>
          </a:p>
          <a:p>
            <a:pPr lvl="0"/>
            <a:r>
              <a:rPr lang="en-IN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}</a:t>
            </a:r>
          </a:p>
          <a:p>
            <a:pPr lvl="0"/>
            <a:r>
              <a:rPr lang="en-IN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&lt;/script&gt;</a:t>
            </a:r>
          </a:p>
          <a:p>
            <a:pPr lvl="0"/>
            <a:endParaRPr lang="en-IN" sz="11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lvl="0"/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&lt;/body&gt;</a:t>
            </a:r>
          </a:p>
          <a:p>
            <a:pPr lvl="0"/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&lt;/html&gt;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F40919-7F36-4D51-B035-4F9FAA391C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25372" r="24709" b="57799"/>
          <a:stretch/>
        </p:blipFill>
        <p:spPr>
          <a:xfrm>
            <a:off x="186430" y="4740675"/>
            <a:ext cx="3083511" cy="115409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2167413-FB95-4F39-82D8-E6F00980C1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 t="24595" r="24927" b="56617"/>
          <a:stretch/>
        </p:blipFill>
        <p:spPr>
          <a:xfrm>
            <a:off x="4506897" y="4740675"/>
            <a:ext cx="3056878" cy="1288486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2E46BC3-8ACE-4877-9488-BBBD9D67B1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01125" y="1759103"/>
            <a:ext cx="3929850" cy="1916251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Clr>
                <a:schemeClr val="accent2"/>
              </a:buClr>
              <a:buNone/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The content of the &lt;h1&gt; element is changed when a user clicks on it.</a:t>
            </a:r>
          </a:p>
          <a:p>
            <a:pPr marL="0" indent="0">
              <a:lnSpc>
                <a:spcPct val="150000"/>
              </a:lnSpc>
              <a:buClr>
                <a:schemeClr val="accent2"/>
              </a:buClr>
              <a:buNone/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Here function is called from the event handler</a:t>
            </a:r>
          </a:p>
          <a:p>
            <a:pPr marL="0" indent="0">
              <a:lnSpc>
                <a:spcPct val="150000"/>
              </a:lnSpc>
              <a:buClr>
                <a:schemeClr val="accent2"/>
              </a:buClr>
              <a:buNone/>
            </a:pPr>
            <a:endParaRPr lang="en-US" sz="1600" dirty="0">
              <a:solidFill>
                <a:schemeClr val="accent1">
                  <a:lumMod val="50000"/>
                </a:schemeClr>
              </a:solidFill>
            </a:endParaRPr>
          </a:p>
          <a:p>
            <a:pPr marL="0" indent="0">
              <a:lnSpc>
                <a:spcPct val="150000"/>
              </a:lnSpc>
              <a:buClr>
                <a:schemeClr val="accent2"/>
              </a:buClr>
              <a:buNone/>
            </a:pPr>
            <a:endParaRPr lang="en-US" sz="1600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6803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build="p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FB833-110A-4231-82EA-F52BF99D7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430" y="71023"/>
            <a:ext cx="7483878" cy="780094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chemeClr val="accent1">
                    <a:lumMod val="50000"/>
                  </a:schemeClr>
                </a:solidFill>
              </a:rPr>
              <a:t>Assign events using Element Attributes</a:t>
            </a:r>
            <a:endParaRPr lang="en-IN" sz="3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911FCF-C4BD-412F-89A4-B4ABBCD09543}"/>
              </a:ext>
            </a:extLst>
          </p:cNvPr>
          <p:cNvSpPr txBox="1"/>
          <p:nvPr/>
        </p:nvSpPr>
        <p:spPr>
          <a:xfrm>
            <a:off x="79897" y="1105266"/>
            <a:ext cx="7483878" cy="33085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lvl="0"/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&lt;!DOCTYPE html&gt;</a:t>
            </a:r>
          </a:p>
          <a:p>
            <a:pPr lvl="0"/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&lt;html&gt;</a:t>
            </a:r>
          </a:p>
          <a:p>
            <a:pPr lvl="0"/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&lt;body&gt;</a:t>
            </a:r>
          </a:p>
          <a:p>
            <a:pPr lvl="0"/>
            <a:endParaRPr lang="en-IN" sz="11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lvl="0"/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&lt;h2&gt;JavaScript HTML Events&lt;/h2&gt;</a:t>
            </a:r>
          </a:p>
          <a:p>
            <a:pPr lvl="0"/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&lt;p&gt;Click the button to display the date.&lt;/p&gt;</a:t>
            </a:r>
          </a:p>
          <a:p>
            <a:pPr lvl="0"/>
            <a:endParaRPr lang="en-IN" sz="11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lvl="0"/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&lt;button </a:t>
            </a:r>
            <a:r>
              <a:rPr lang="en-IN" sz="1100" b="1" dirty="0">
                <a:solidFill>
                  <a:srgbClr val="FF0000"/>
                </a:solidFill>
                <a:latin typeface="Consolas" panose="020B0609020204030204" pitchFamily="49" charset="0"/>
              </a:rPr>
              <a:t>onclick="</a:t>
            </a:r>
            <a:r>
              <a:rPr lang="en-IN" sz="11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displayDate</a:t>
            </a:r>
            <a:r>
              <a:rPr lang="en-IN" sz="1100" b="1" dirty="0">
                <a:solidFill>
                  <a:srgbClr val="FF0000"/>
                </a:solidFill>
                <a:latin typeface="Consolas" panose="020B0609020204030204" pitchFamily="49" charset="0"/>
              </a:rPr>
              <a:t>()"&gt;</a:t>
            </a:r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The time is?&lt;/button&gt;</a:t>
            </a:r>
          </a:p>
          <a:p>
            <a:pPr lvl="0"/>
            <a:endParaRPr lang="en-IN" sz="11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lvl="0"/>
            <a:r>
              <a:rPr lang="en-IN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&lt;script&gt;</a:t>
            </a:r>
          </a:p>
          <a:p>
            <a:pPr lvl="0"/>
            <a:r>
              <a:rPr lang="en-IN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function </a:t>
            </a:r>
            <a:r>
              <a:rPr lang="en-IN" sz="1100" b="1" dirty="0" err="1">
                <a:solidFill>
                  <a:srgbClr val="7030A0"/>
                </a:solidFill>
                <a:latin typeface="Consolas" panose="020B0609020204030204" pitchFamily="49" charset="0"/>
              </a:rPr>
              <a:t>displayDate</a:t>
            </a:r>
            <a:r>
              <a:rPr lang="en-IN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() {</a:t>
            </a:r>
          </a:p>
          <a:p>
            <a:pPr lvl="0"/>
            <a:r>
              <a:rPr lang="en-IN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  </a:t>
            </a:r>
            <a:r>
              <a:rPr lang="en-IN" sz="1100" b="1" dirty="0" err="1">
                <a:solidFill>
                  <a:srgbClr val="7030A0"/>
                </a:solidFill>
                <a:latin typeface="Consolas" panose="020B0609020204030204" pitchFamily="49" charset="0"/>
              </a:rPr>
              <a:t>document.getElementById</a:t>
            </a:r>
            <a:r>
              <a:rPr lang="en-IN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("demo").</a:t>
            </a:r>
            <a:r>
              <a:rPr lang="en-IN" sz="1100" b="1" dirty="0" err="1">
                <a:solidFill>
                  <a:srgbClr val="7030A0"/>
                </a:solidFill>
                <a:latin typeface="Consolas" panose="020B0609020204030204" pitchFamily="49" charset="0"/>
              </a:rPr>
              <a:t>innerHTML</a:t>
            </a:r>
            <a:r>
              <a:rPr lang="en-IN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 = Date();</a:t>
            </a:r>
          </a:p>
          <a:p>
            <a:pPr lvl="0"/>
            <a:r>
              <a:rPr lang="en-IN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}</a:t>
            </a:r>
          </a:p>
          <a:p>
            <a:pPr lvl="0"/>
            <a:r>
              <a:rPr lang="en-IN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&lt;/script&gt;</a:t>
            </a:r>
          </a:p>
          <a:p>
            <a:pPr lvl="0"/>
            <a:endParaRPr lang="en-IN" sz="11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lvl="0"/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&lt;p id="demo"&gt;&lt;/p&gt;</a:t>
            </a:r>
          </a:p>
          <a:p>
            <a:pPr lvl="0"/>
            <a:endParaRPr lang="en-IN" sz="11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lvl="0"/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&lt;/body&gt;</a:t>
            </a:r>
          </a:p>
          <a:p>
            <a:pPr lvl="0"/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&lt;/html&gt; 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08E576A-0E4C-410B-9F35-1D8EBC9698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72146" y="1105266"/>
            <a:ext cx="3929850" cy="2919429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To assign events to HTML elements you can use event attributes.</a:t>
            </a:r>
          </a:p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Assign an onclick event to a button element</a:t>
            </a:r>
          </a:p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For this example, a function named </a:t>
            </a:r>
            <a:r>
              <a:rPr lang="en-US" sz="1600" dirty="0" err="1">
                <a:solidFill>
                  <a:schemeClr val="accent1">
                    <a:lumMod val="50000"/>
                  </a:schemeClr>
                </a:solidFill>
              </a:rPr>
              <a:t>displayDate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() will be executed when the button is clicked.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3E9A7D-B542-4078-8D37-6A28451EBD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25243" r="16189" b="51586"/>
          <a:stretch/>
        </p:blipFill>
        <p:spPr>
          <a:xfrm>
            <a:off x="186430" y="4958182"/>
            <a:ext cx="4122198" cy="15891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102B109-A27B-427E-920F-EF1EEAB67A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 t="24336" r="5995" b="46537"/>
          <a:stretch/>
        </p:blipFill>
        <p:spPr>
          <a:xfrm>
            <a:off x="5058792" y="4668013"/>
            <a:ext cx="5365072" cy="1997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076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build="p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FB833-110A-4231-82EA-F52BF99D7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430" y="71023"/>
            <a:ext cx="7483878" cy="780094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chemeClr val="accent1">
                    <a:lumMod val="50000"/>
                  </a:schemeClr>
                </a:solidFill>
              </a:rPr>
              <a:t>Assign events using HTML DOM</a:t>
            </a:r>
            <a:endParaRPr lang="en-IN" sz="3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911FCF-C4BD-412F-89A4-B4ABBCD09543}"/>
              </a:ext>
            </a:extLst>
          </p:cNvPr>
          <p:cNvSpPr txBox="1"/>
          <p:nvPr/>
        </p:nvSpPr>
        <p:spPr>
          <a:xfrm>
            <a:off x="79897" y="1105266"/>
            <a:ext cx="7483878" cy="364715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lvl="0"/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&lt;!DOCTYPE html&gt;</a:t>
            </a:r>
          </a:p>
          <a:p>
            <a:pPr lvl="0"/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&lt;html&gt;</a:t>
            </a:r>
          </a:p>
          <a:p>
            <a:pPr lvl="0"/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&lt;body&gt;</a:t>
            </a:r>
          </a:p>
          <a:p>
            <a:pPr lvl="0"/>
            <a:endParaRPr lang="en-IN" sz="11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lvl="0"/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&lt;h2&gt;JavaScript HTML Events&lt;/h2&gt;</a:t>
            </a:r>
          </a:p>
          <a:p>
            <a:pPr lvl="0"/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&lt;p&gt;Click "Try it" to execute the </a:t>
            </a:r>
            <a:r>
              <a:rPr lang="en-IN" sz="1100" dirty="0" err="1">
                <a:solidFill>
                  <a:prstClr val="black"/>
                </a:solidFill>
                <a:latin typeface="Consolas" panose="020B0609020204030204" pitchFamily="49" charset="0"/>
              </a:rPr>
              <a:t>displayDate</a:t>
            </a:r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() function.&lt;/p&gt;</a:t>
            </a:r>
          </a:p>
          <a:p>
            <a:pPr lvl="0"/>
            <a:endParaRPr lang="en-IN" sz="11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lvl="0"/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&lt;button </a:t>
            </a:r>
            <a:r>
              <a:rPr lang="en-IN" sz="1100" dirty="0">
                <a:solidFill>
                  <a:srgbClr val="FF0000"/>
                </a:solidFill>
                <a:latin typeface="Consolas" panose="020B0609020204030204" pitchFamily="49" charset="0"/>
              </a:rPr>
              <a:t>id="</a:t>
            </a:r>
            <a:r>
              <a:rPr lang="en-IN" sz="1100" dirty="0" err="1">
                <a:solidFill>
                  <a:srgbClr val="FF0000"/>
                </a:solidFill>
                <a:latin typeface="Consolas" panose="020B0609020204030204" pitchFamily="49" charset="0"/>
              </a:rPr>
              <a:t>myBtn</a:t>
            </a:r>
            <a:r>
              <a:rPr lang="en-IN" sz="1100" dirty="0">
                <a:solidFill>
                  <a:srgbClr val="FF0000"/>
                </a:solidFill>
                <a:latin typeface="Consolas" panose="020B0609020204030204" pitchFamily="49" charset="0"/>
              </a:rPr>
              <a:t>"&gt;</a:t>
            </a:r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Try it&lt;/button&gt;</a:t>
            </a:r>
          </a:p>
          <a:p>
            <a:pPr lvl="0"/>
            <a:endParaRPr lang="en-IN" sz="11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lvl="0"/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&lt;p id="demo"&gt;&lt;/p&gt;</a:t>
            </a:r>
          </a:p>
          <a:p>
            <a:pPr lvl="0"/>
            <a:endParaRPr lang="en-IN" sz="11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lvl="0"/>
            <a:r>
              <a:rPr lang="en-IN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&lt;script&gt;</a:t>
            </a:r>
          </a:p>
          <a:p>
            <a:pPr lvl="0"/>
            <a:r>
              <a:rPr lang="en-IN" sz="1100" b="1" dirty="0" err="1">
                <a:solidFill>
                  <a:srgbClr val="7030A0"/>
                </a:solidFill>
                <a:latin typeface="Consolas" panose="020B0609020204030204" pitchFamily="49" charset="0"/>
              </a:rPr>
              <a:t>document.getElementById</a:t>
            </a:r>
            <a:r>
              <a:rPr lang="en-IN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("</a:t>
            </a:r>
            <a:r>
              <a:rPr lang="en-IN" sz="1100" b="1" dirty="0" err="1">
                <a:solidFill>
                  <a:srgbClr val="7030A0"/>
                </a:solidFill>
                <a:latin typeface="Consolas" panose="020B0609020204030204" pitchFamily="49" charset="0"/>
              </a:rPr>
              <a:t>myBtn</a:t>
            </a:r>
            <a:r>
              <a:rPr lang="en-IN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").onclick = </a:t>
            </a:r>
            <a:r>
              <a:rPr lang="en-IN" sz="1100" b="1" dirty="0" err="1">
                <a:solidFill>
                  <a:srgbClr val="7030A0"/>
                </a:solidFill>
                <a:latin typeface="Consolas" panose="020B0609020204030204" pitchFamily="49" charset="0"/>
              </a:rPr>
              <a:t>displayDate</a:t>
            </a:r>
            <a:r>
              <a:rPr lang="en-IN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;</a:t>
            </a:r>
          </a:p>
          <a:p>
            <a:pPr lvl="0"/>
            <a:endParaRPr lang="en-IN" sz="1100" b="1" dirty="0">
              <a:solidFill>
                <a:srgbClr val="7030A0"/>
              </a:solidFill>
              <a:latin typeface="Consolas" panose="020B0609020204030204" pitchFamily="49" charset="0"/>
            </a:endParaRPr>
          </a:p>
          <a:p>
            <a:pPr lvl="0"/>
            <a:r>
              <a:rPr lang="en-IN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function </a:t>
            </a:r>
            <a:r>
              <a:rPr lang="en-IN" sz="1100" b="1" dirty="0" err="1">
                <a:solidFill>
                  <a:srgbClr val="7030A0"/>
                </a:solidFill>
                <a:latin typeface="Consolas" panose="020B0609020204030204" pitchFamily="49" charset="0"/>
              </a:rPr>
              <a:t>displayDate</a:t>
            </a:r>
            <a:r>
              <a:rPr lang="en-IN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() {</a:t>
            </a:r>
          </a:p>
          <a:p>
            <a:pPr lvl="0"/>
            <a:r>
              <a:rPr lang="en-IN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  </a:t>
            </a:r>
            <a:r>
              <a:rPr lang="en-IN" sz="1100" b="1" dirty="0" err="1">
                <a:solidFill>
                  <a:srgbClr val="7030A0"/>
                </a:solidFill>
                <a:latin typeface="Consolas" panose="020B0609020204030204" pitchFamily="49" charset="0"/>
              </a:rPr>
              <a:t>document.getElementById</a:t>
            </a:r>
            <a:r>
              <a:rPr lang="en-IN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("demo").</a:t>
            </a:r>
            <a:r>
              <a:rPr lang="en-IN" sz="1100" b="1" dirty="0" err="1">
                <a:solidFill>
                  <a:srgbClr val="7030A0"/>
                </a:solidFill>
                <a:latin typeface="Consolas" panose="020B0609020204030204" pitchFamily="49" charset="0"/>
              </a:rPr>
              <a:t>innerHTML</a:t>
            </a:r>
            <a:r>
              <a:rPr lang="en-IN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 = Date();</a:t>
            </a:r>
          </a:p>
          <a:p>
            <a:pPr lvl="0"/>
            <a:r>
              <a:rPr lang="en-IN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}</a:t>
            </a:r>
          </a:p>
          <a:p>
            <a:pPr lvl="0"/>
            <a:r>
              <a:rPr lang="en-IN" sz="1100" b="1" dirty="0">
                <a:solidFill>
                  <a:srgbClr val="7030A0"/>
                </a:solidFill>
                <a:latin typeface="Consolas" panose="020B0609020204030204" pitchFamily="49" charset="0"/>
              </a:rPr>
              <a:t>&lt;/script&gt;</a:t>
            </a:r>
          </a:p>
          <a:p>
            <a:pPr lvl="0"/>
            <a:endParaRPr lang="en-IN" sz="11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lvl="0"/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&lt;/body&gt;</a:t>
            </a:r>
          </a:p>
          <a:p>
            <a:pPr lvl="0"/>
            <a:r>
              <a:rPr lang="en-IN" sz="1100" dirty="0">
                <a:solidFill>
                  <a:prstClr val="black"/>
                </a:solidFill>
                <a:latin typeface="Consolas" panose="020B0609020204030204" pitchFamily="49" charset="0"/>
              </a:rPr>
              <a:t>&lt;/html&gt;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6812FF7-A008-4AA8-8152-A8C5DE9DB4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25502" r="24417" b="52621"/>
          <a:stretch/>
        </p:blipFill>
        <p:spPr>
          <a:xfrm>
            <a:off x="79897" y="5002570"/>
            <a:ext cx="3119021" cy="15003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01245F1-1BA4-410A-BFA1-67E68C5B4B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219" t="25372" r="11965" b="50000"/>
          <a:stretch/>
        </p:blipFill>
        <p:spPr>
          <a:xfrm>
            <a:off x="4924147" y="5002570"/>
            <a:ext cx="4610470" cy="1688977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18530B8-6F09-4368-A44A-51C6143EF4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38981" y="395715"/>
            <a:ext cx="3929850" cy="2919429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The HTML DOM allows you to assign events to HTML elements using JavaScript</a:t>
            </a:r>
          </a:p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In the example above, a function named </a:t>
            </a:r>
            <a:r>
              <a:rPr lang="en-US" sz="1600" dirty="0" err="1">
                <a:solidFill>
                  <a:schemeClr val="accent1">
                    <a:lumMod val="50000"/>
                  </a:schemeClr>
                </a:solidFill>
              </a:rPr>
              <a:t>displayDate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 is assigned to an HTML element with the id="</a:t>
            </a:r>
            <a:r>
              <a:rPr lang="en-US" sz="1600" dirty="0" err="1">
                <a:solidFill>
                  <a:schemeClr val="accent1">
                    <a:lumMod val="50000"/>
                  </a:schemeClr>
                </a:solidFill>
              </a:rPr>
              <a:t>myBtn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2286588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208</TotalTime>
  <Words>11851</Words>
  <Application>Microsoft Office PowerPoint</Application>
  <PresentationFormat>Widescreen</PresentationFormat>
  <Paragraphs>1858</Paragraphs>
  <Slides>117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117</vt:i4>
      </vt:variant>
    </vt:vector>
  </HeadingPairs>
  <TitlesOfParts>
    <vt:vector size="122" baseType="lpstr">
      <vt:lpstr>Arial</vt:lpstr>
      <vt:lpstr>Calibri</vt:lpstr>
      <vt:lpstr>Calibri Light</vt:lpstr>
      <vt:lpstr>Consolas</vt:lpstr>
      <vt:lpstr>Office Theme</vt:lpstr>
      <vt:lpstr>Java Script</vt:lpstr>
      <vt:lpstr>Content</vt:lpstr>
      <vt:lpstr>Introduction</vt:lpstr>
      <vt:lpstr>What JavaScript can do? </vt:lpstr>
      <vt:lpstr>What JavaScript can do? </vt:lpstr>
      <vt:lpstr>What JavaScript can do? </vt:lpstr>
      <vt:lpstr>What JavaScript can do? </vt:lpstr>
      <vt:lpstr>What JavaScript can do? </vt:lpstr>
      <vt:lpstr>Where to write JavaScript code?</vt:lpstr>
      <vt:lpstr>Where to write JavaScript code?</vt:lpstr>
      <vt:lpstr>Where to write JavaScript code?</vt:lpstr>
      <vt:lpstr>Where to write JavaScript code?</vt:lpstr>
      <vt:lpstr>Where to write JavaScript code?</vt:lpstr>
      <vt:lpstr>Where to write JavaScript code?</vt:lpstr>
      <vt:lpstr>JavaScript Output</vt:lpstr>
      <vt:lpstr>JavaScript Output</vt:lpstr>
      <vt:lpstr>JavaScript Output</vt:lpstr>
      <vt:lpstr>JavaScript Output</vt:lpstr>
      <vt:lpstr>JavaScript Output</vt:lpstr>
      <vt:lpstr>JavaScript Output</vt:lpstr>
      <vt:lpstr>JavaScript Output</vt:lpstr>
      <vt:lpstr>JavaScript Output</vt:lpstr>
      <vt:lpstr>Java Script</vt:lpstr>
      <vt:lpstr>Content</vt:lpstr>
      <vt:lpstr>JavaScript Statements</vt:lpstr>
      <vt:lpstr>JavaScript Statements</vt:lpstr>
      <vt:lpstr>JavaScript Statements</vt:lpstr>
      <vt:lpstr>JavaScript Statements</vt:lpstr>
      <vt:lpstr>JavaScript Keywords</vt:lpstr>
      <vt:lpstr>JavaScript Syntax</vt:lpstr>
      <vt:lpstr>JavaScript Syntax</vt:lpstr>
      <vt:lpstr>JavaScript Syntax</vt:lpstr>
      <vt:lpstr>JavaScript Syntax</vt:lpstr>
      <vt:lpstr>JavaScript Functions</vt:lpstr>
      <vt:lpstr>JavaScript Functions</vt:lpstr>
      <vt:lpstr>JavaScript Functions</vt:lpstr>
      <vt:lpstr>JavaScript Objects</vt:lpstr>
      <vt:lpstr>JavaScript Objects</vt:lpstr>
      <vt:lpstr>PowerPoint Presentation</vt:lpstr>
      <vt:lpstr>What JavaScript can do? </vt:lpstr>
      <vt:lpstr>What JavaScript can do? </vt:lpstr>
      <vt:lpstr>What JavaScript can do? </vt:lpstr>
      <vt:lpstr>What JavaScript can do? </vt:lpstr>
      <vt:lpstr>What JavaScript can do? </vt:lpstr>
      <vt:lpstr>Where to write JavaScript code?</vt:lpstr>
      <vt:lpstr>Where to write JavaScript code?</vt:lpstr>
      <vt:lpstr>Where to write JavaScript code?</vt:lpstr>
      <vt:lpstr>Where to write JavaScript code?</vt:lpstr>
      <vt:lpstr>Where to write JavaScript code?</vt:lpstr>
      <vt:lpstr>Where to write JavaScript code?</vt:lpstr>
      <vt:lpstr>JavaScript Output</vt:lpstr>
      <vt:lpstr>JavaScript Output</vt:lpstr>
      <vt:lpstr>JavaScript Output</vt:lpstr>
      <vt:lpstr>JavaScript Output</vt:lpstr>
      <vt:lpstr>JavaScript Output</vt:lpstr>
      <vt:lpstr>JavaScript Output</vt:lpstr>
      <vt:lpstr>JavaScript Output</vt:lpstr>
      <vt:lpstr>JavaScript Output</vt:lpstr>
      <vt:lpstr>Java Script</vt:lpstr>
      <vt:lpstr>Content</vt:lpstr>
      <vt:lpstr>JavaScript Errors</vt:lpstr>
      <vt:lpstr>JavaScript Errors</vt:lpstr>
      <vt:lpstr>JavaScript try and catch</vt:lpstr>
      <vt:lpstr>JavaScript Throws Errors</vt:lpstr>
      <vt:lpstr>The throw Statement</vt:lpstr>
      <vt:lpstr>Input Validation</vt:lpstr>
      <vt:lpstr>Input Validation</vt:lpstr>
      <vt:lpstr>finally statement</vt:lpstr>
      <vt:lpstr>finally statement</vt:lpstr>
      <vt:lpstr>The Error Object</vt:lpstr>
      <vt:lpstr>The Error Object</vt:lpstr>
      <vt:lpstr>DOM (Document Object Model)</vt:lpstr>
      <vt:lpstr>DOM (Document Object Model)</vt:lpstr>
      <vt:lpstr>DOM (Document Object Model)</vt:lpstr>
      <vt:lpstr>What is DOM (Document Object Model)</vt:lpstr>
      <vt:lpstr>What is HTML DOM?</vt:lpstr>
      <vt:lpstr>DOM Nodes</vt:lpstr>
      <vt:lpstr>Node Relationships</vt:lpstr>
      <vt:lpstr>Node Relationships</vt:lpstr>
      <vt:lpstr>Navigation between Nodes</vt:lpstr>
      <vt:lpstr>Form Validation</vt:lpstr>
      <vt:lpstr>Form Validation</vt:lpstr>
      <vt:lpstr>Form Validation</vt:lpstr>
      <vt:lpstr>Automatic HTML Form Validation</vt:lpstr>
      <vt:lpstr>Data Validation</vt:lpstr>
      <vt:lpstr>Constraint Validation</vt:lpstr>
      <vt:lpstr>Constraint Validation HTML Input Attributes</vt:lpstr>
      <vt:lpstr>Constraint Validation CSS Pseudo Selectors</vt:lpstr>
      <vt:lpstr>DOM Events</vt:lpstr>
      <vt:lpstr>JavaScript HTML DOM Events</vt:lpstr>
      <vt:lpstr>Assign events using HTML DOM</vt:lpstr>
      <vt:lpstr>Java Script</vt:lpstr>
      <vt:lpstr>Content</vt:lpstr>
      <vt:lpstr>DOM Events</vt:lpstr>
      <vt:lpstr>JavaScript HTML DOM Events</vt:lpstr>
      <vt:lpstr>Changing Element with Click</vt:lpstr>
      <vt:lpstr>Changing Element with Click</vt:lpstr>
      <vt:lpstr>Assign events using Element Attributes</vt:lpstr>
      <vt:lpstr>Assign events using HTML DOM</vt:lpstr>
      <vt:lpstr>The onload and onunload Events</vt:lpstr>
      <vt:lpstr>The onchange Events</vt:lpstr>
      <vt:lpstr>The Mouse Events</vt:lpstr>
      <vt:lpstr>The Mouse Events</vt:lpstr>
      <vt:lpstr>The onfocus Events</vt:lpstr>
      <vt:lpstr>DOM EventListener</vt:lpstr>
      <vt:lpstr>The addEventListener() method</vt:lpstr>
      <vt:lpstr>The addEventListener() method</vt:lpstr>
      <vt:lpstr>Example</vt:lpstr>
      <vt:lpstr>Example</vt:lpstr>
      <vt:lpstr>Many Event Handler to same element</vt:lpstr>
      <vt:lpstr>Many Event Handler to same element</vt:lpstr>
      <vt:lpstr>Passing Parameters</vt:lpstr>
      <vt:lpstr>Event Bubbling or Event Capturing?</vt:lpstr>
      <vt:lpstr>Event Bubbling or Event Capturing?</vt:lpstr>
      <vt:lpstr>Event Bubbling and Event Capturing </vt:lpstr>
      <vt:lpstr>Event Bubbling and Event Capturing </vt:lpstr>
      <vt:lpstr>The removeEventListener() method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 Script</dc:title>
  <dc:creator>Vaibhav Ambhire</dc:creator>
  <cp:lastModifiedBy>Idris</cp:lastModifiedBy>
  <cp:revision>33</cp:revision>
  <dcterms:created xsi:type="dcterms:W3CDTF">2021-08-24T19:23:57Z</dcterms:created>
  <dcterms:modified xsi:type="dcterms:W3CDTF">2022-09-15T05:08:10Z</dcterms:modified>
</cp:coreProperties>
</file>